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301" r:id="rId3"/>
    <p:sldId id="302" r:id="rId4"/>
    <p:sldId id="303" r:id="rId5"/>
    <p:sldId id="304" r:id="rId6"/>
    <p:sldId id="305" r:id="rId7"/>
    <p:sldId id="306" r:id="rId8"/>
    <p:sldId id="307" r:id="rId9"/>
    <p:sldId id="308" r:id="rId10"/>
    <p:sldId id="309" r:id="rId11"/>
    <p:sldId id="310" r:id="rId12"/>
    <p:sldId id="311"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7" r:id="rId26"/>
    <p:sldId id="328" r:id="rId27"/>
    <p:sldId id="326" r:id="rId28"/>
    <p:sldId id="325"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2214" y="5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18CDFA-7272-4F2E-A67A-462E6396B4AD}" type="datetimeFigureOut">
              <a:rPr lang="en-GB" smtClean="0"/>
              <a:t>22/03/2023</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387D584-91E6-4BC5-B17B-9DE65A8E649E}" type="slidenum">
              <a:rPr lang="en-GB" smtClean="0"/>
              <a:t>‹#›</a:t>
            </a:fld>
            <a:endParaRPr lang="en-GB"/>
          </a:p>
        </p:txBody>
      </p:sp>
    </p:spTree>
    <p:extLst>
      <p:ext uri="{BB962C8B-B14F-4D97-AF65-F5344CB8AC3E}">
        <p14:creationId xmlns:p14="http://schemas.microsoft.com/office/powerpoint/2010/main" val="29870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a:t>
            </a:fld>
            <a:endParaRPr lang="en-GB"/>
          </a:p>
        </p:txBody>
      </p:sp>
    </p:spTree>
    <p:extLst>
      <p:ext uri="{BB962C8B-B14F-4D97-AF65-F5344CB8AC3E}">
        <p14:creationId xmlns:p14="http://schemas.microsoft.com/office/powerpoint/2010/main" val="112790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a:t>
            </a:fld>
            <a:endParaRPr lang="en-GB"/>
          </a:p>
        </p:txBody>
      </p:sp>
    </p:spTree>
    <p:extLst>
      <p:ext uri="{BB962C8B-B14F-4D97-AF65-F5344CB8AC3E}">
        <p14:creationId xmlns:p14="http://schemas.microsoft.com/office/powerpoint/2010/main" val="4154967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3</a:t>
            </a:fld>
            <a:endParaRPr lang="en-GB"/>
          </a:p>
        </p:txBody>
      </p:sp>
    </p:spTree>
    <p:extLst>
      <p:ext uri="{BB962C8B-B14F-4D97-AF65-F5344CB8AC3E}">
        <p14:creationId xmlns:p14="http://schemas.microsoft.com/office/powerpoint/2010/main" val="102595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4</a:t>
            </a:fld>
            <a:endParaRPr lang="en-GB"/>
          </a:p>
        </p:txBody>
      </p:sp>
    </p:spTree>
    <p:extLst>
      <p:ext uri="{BB962C8B-B14F-4D97-AF65-F5344CB8AC3E}">
        <p14:creationId xmlns:p14="http://schemas.microsoft.com/office/powerpoint/2010/main" val="1023206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5</a:t>
            </a:fld>
            <a:endParaRPr lang="en-GB"/>
          </a:p>
        </p:txBody>
      </p:sp>
    </p:spTree>
    <p:extLst>
      <p:ext uri="{BB962C8B-B14F-4D97-AF65-F5344CB8AC3E}">
        <p14:creationId xmlns:p14="http://schemas.microsoft.com/office/powerpoint/2010/main" val="1291549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6</a:t>
            </a:fld>
            <a:endParaRPr lang="en-GB"/>
          </a:p>
        </p:txBody>
      </p:sp>
    </p:spTree>
    <p:extLst>
      <p:ext uri="{BB962C8B-B14F-4D97-AF65-F5344CB8AC3E}">
        <p14:creationId xmlns:p14="http://schemas.microsoft.com/office/powerpoint/2010/main" val="2141341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7</a:t>
            </a:fld>
            <a:endParaRPr lang="en-GB"/>
          </a:p>
        </p:txBody>
      </p:sp>
    </p:spTree>
    <p:extLst>
      <p:ext uri="{BB962C8B-B14F-4D97-AF65-F5344CB8AC3E}">
        <p14:creationId xmlns:p14="http://schemas.microsoft.com/office/powerpoint/2010/main" val="1814599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8</a:t>
            </a:fld>
            <a:endParaRPr lang="en-GB"/>
          </a:p>
        </p:txBody>
      </p:sp>
    </p:spTree>
    <p:extLst>
      <p:ext uri="{BB962C8B-B14F-4D97-AF65-F5344CB8AC3E}">
        <p14:creationId xmlns:p14="http://schemas.microsoft.com/office/powerpoint/2010/main" val="739616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9</a:t>
            </a:fld>
            <a:endParaRPr lang="en-GB"/>
          </a:p>
        </p:txBody>
      </p:sp>
    </p:spTree>
    <p:extLst>
      <p:ext uri="{BB962C8B-B14F-4D97-AF65-F5344CB8AC3E}">
        <p14:creationId xmlns:p14="http://schemas.microsoft.com/office/powerpoint/2010/main" val="314238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10</a:t>
            </a:fld>
            <a:endParaRPr lang="en-GB"/>
          </a:p>
        </p:txBody>
      </p:sp>
    </p:spTree>
    <p:extLst>
      <p:ext uri="{BB962C8B-B14F-4D97-AF65-F5344CB8AC3E}">
        <p14:creationId xmlns:p14="http://schemas.microsoft.com/office/powerpoint/2010/main" val="3253374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11</a:t>
            </a:fld>
            <a:endParaRPr lang="en-GB"/>
          </a:p>
        </p:txBody>
      </p:sp>
    </p:spTree>
    <p:extLst>
      <p:ext uri="{BB962C8B-B14F-4D97-AF65-F5344CB8AC3E}">
        <p14:creationId xmlns:p14="http://schemas.microsoft.com/office/powerpoint/2010/main" val="1992382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12</a:t>
            </a:fld>
            <a:endParaRPr lang="en-GB"/>
          </a:p>
        </p:txBody>
      </p:sp>
    </p:spTree>
    <p:extLst>
      <p:ext uri="{BB962C8B-B14F-4D97-AF65-F5344CB8AC3E}">
        <p14:creationId xmlns:p14="http://schemas.microsoft.com/office/powerpoint/2010/main" val="2853445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13</a:t>
            </a:fld>
            <a:endParaRPr lang="en-GB"/>
          </a:p>
        </p:txBody>
      </p:sp>
    </p:spTree>
    <p:extLst>
      <p:ext uri="{BB962C8B-B14F-4D97-AF65-F5344CB8AC3E}">
        <p14:creationId xmlns:p14="http://schemas.microsoft.com/office/powerpoint/2010/main" val="238931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14</a:t>
            </a:fld>
            <a:endParaRPr lang="en-GB"/>
          </a:p>
        </p:txBody>
      </p:sp>
    </p:spTree>
    <p:extLst>
      <p:ext uri="{BB962C8B-B14F-4D97-AF65-F5344CB8AC3E}">
        <p14:creationId xmlns:p14="http://schemas.microsoft.com/office/powerpoint/2010/main" val="2053129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15</a:t>
            </a:fld>
            <a:endParaRPr lang="en-GB"/>
          </a:p>
        </p:txBody>
      </p:sp>
    </p:spTree>
    <p:extLst>
      <p:ext uri="{BB962C8B-B14F-4D97-AF65-F5344CB8AC3E}">
        <p14:creationId xmlns:p14="http://schemas.microsoft.com/office/powerpoint/2010/main" val="275184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16</a:t>
            </a:fld>
            <a:endParaRPr lang="en-GB"/>
          </a:p>
        </p:txBody>
      </p:sp>
    </p:spTree>
    <p:extLst>
      <p:ext uri="{BB962C8B-B14F-4D97-AF65-F5344CB8AC3E}">
        <p14:creationId xmlns:p14="http://schemas.microsoft.com/office/powerpoint/2010/main" val="1275461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17</a:t>
            </a:fld>
            <a:endParaRPr lang="en-GB"/>
          </a:p>
        </p:txBody>
      </p:sp>
    </p:spTree>
    <p:extLst>
      <p:ext uri="{BB962C8B-B14F-4D97-AF65-F5344CB8AC3E}">
        <p14:creationId xmlns:p14="http://schemas.microsoft.com/office/powerpoint/2010/main" val="2547952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18</a:t>
            </a:fld>
            <a:endParaRPr lang="en-GB"/>
          </a:p>
        </p:txBody>
      </p:sp>
    </p:spTree>
    <p:extLst>
      <p:ext uri="{BB962C8B-B14F-4D97-AF65-F5344CB8AC3E}">
        <p14:creationId xmlns:p14="http://schemas.microsoft.com/office/powerpoint/2010/main" val="30022461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19</a:t>
            </a:fld>
            <a:endParaRPr lang="en-GB"/>
          </a:p>
        </p:txBody>
      </p:sp>
    </p:spTree>
    <p:extLst>
      <p:ext uri="{BB962C8B-B14F-4D97-AF65-F5344CB8AC3E}">
        <p14:creationId xmlns:p14="http://schemas.microsoft.com/office/powerpoint/2010/main" val="13180470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20</a:t>
            </a:fld>
            <a:endParaRPr lang="en-GB"/>
          </a:p>
        </p:txBody>
      </p:sp>
    </p:spTree>
    <p:extLst>
      <p:ext uri="{BB962C8B-B14F-4D97-AF65-F5344CB8AC3E}">
        <p14:creationId xmlns:p14="http://schemas.microsoft.com/office/powerpoint/2010/main" val="2564661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21</a:t>
            </a:fld>
            <a:endParaRPr lang="en-GB"/>
          </a:p>
        </p:txBody>
      </p:sp>
    </p:spTree>
    <p:extLst>
      <p:ext uri="{BB962C8B-B14F-4D97-AF65-F5344CB8AC3E}">
        <p14:creationId xmlns:p14="http://schemas.microsoft.com/office/powerpoint/2010/main" val="2718012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22</a:t>
            </a:fld>
            <a:endParaRPr lang="en-GB"/>
          </a:p>
        </p:txBody>
      </p:sp>
    </p:spTree>
    <p:extLst>
      <p:ext uri="{BB962C8B-B14F-4D97-AF65-F5344CB8AC3E}">
        <p14:creationId xmlns:p14="http://schemas.microsoft.com/office/powerpoint/2010/main" val="2462186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23</a:t>
            </a:fld>
            <a:endParaRPr lang="en-GB"/>
          </a:p>
        </p:txBody>
      </p:sp>
    </p:spTree>
    <p:extLst>
      <p:ext uri="{BB962C8B-B14F-4D97-AF65-F5344CB8AC3E}">
        <p14:creationId xmlns:p14="http://schemas.microsoft.com/office/powerpoint/2010/main" val="2992056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24</a:t>
            </a:fld>
            <a:endParaRPr lang="en-GB"/>
          </a:p>
        </p:txBody>
      </p:sp>
    </p:spTree>
    <p:extLst>
      <p:ext uri="{BB962C8B-B14F-4D97-AF65-F5344CB8AC3E}">
        <p14:creationId xmlns:p14="http://schemas.microsoft.com/office/powerpoint/2010/main" val="27375011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25</a:t>
            </a:fld>
            <a:endParaRPr lang="en-GB"/>
          </a:p>
        </p:txBody>
      </p:sp>
    </p:spTree>
    <p:extLst>
      <p:ext uri="{BB962C8B-B14F-4D97-AF65-F5344CB8AC3E}">
        <p14:creationId xmlns:p14="http://schemas.microsoft.com/office/powerpoint/2010/main" val="39243795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26</a:t>
            </a:fld>
            <a:endParaRPr lang="en-GB"/>
          </a:p>
        </p:txBody>
      </p:sp>
    </p:spTree>
    <p:extLst>
      <p:ext uri="{BB962C8B-B14F-4D97-AF65-F5344CB8AC3E}">
        <p14:creationId xmlns:p14="http://schemas.microsoft.com/office/powerpoint/2010/main" val="25611519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t>
            </a:r>
            <a:endParaRPr lang="en-GB" dirty="0"/>
          </a:p>
        </p:txBody>
      </p:sp>
      <p:sp>
        <p:nvSpPr>
          <p:cNvPr id="4" name="Slide Number Placeholder 3"/>
          <p:cNvSpPr>
            <a:spLocks noGrp="1"/>
          </p:cNvSpPr>
          <p:nvPr>
            <p:ph type="sldNum" sz="quarter" idx="10"/>
          </p:nvPr>
        </p:nvSpPr>
        <p:spPr/>
        <p:txBody>
          <a:bodyPr/>
          <a:lstStyle/>
          <a:p>
            <a:fld id="{C387D584-91E6-4BC5-B17B-9DE65A8E649E}" type="slidenum">
              <a:rPr lang="en-GB" smtClean="0"/>
              <a:t>27</a:t>
            </a:fld>
            <a:endParaRPr lang="en-GB"/>
          </a:p>
        </p:txBody>
      </p:sp>
    </p:spTree>
    <p:extLst>
      <p:ext uri="{BB962C8B-B14F-4D97-AF65-F5344CB8AC3E}">
        <p14:creationId xmlns:p14="http://schemas.microsoft.com/office/powerpoint/2010/main" val="7266229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387D584-91E6-4BC5-B17B-9DE65A8E649E}" type="slidenum">
              <a:rPr lang="en-GB" smtClean="0"/>
              <a:t>28</a:t>
            </a:fld>
            <a:endParaRPr lang="en-GB"/>
          </a:p>
        </p:txBody>
      </p:sp>
    </p:spTree>
    <p:extLst>
      <p:ext uri="{BB962C8B-B14F-4D97-AF65-F5344CB8AC3E}">
        <p14:creationId xmlns:p14="http://schemas.microsoft.com/office/powerpoint/2010/main" val="697037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207142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3438825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982687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276786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2960441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1084799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612846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360649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3064911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62599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3215373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30145-109D-4EEB-96D2-F61CE13D37F9}" type="datetimeFigureOut">
              <a:rPr lang="en-GB" smtClean="0"/>
              <a:pPr/>
              <a:t>22/03/2023</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0403B0-455B-458F-A9B2-1B9C36F3F315}" type="slidenum">
              <a:rPr lang="en-GB" smtClean="0"/>
              <a:pPr/>
              <a:t>‹#›</a:t>
            </a:fld>
            <a:endParaRPr lang="en-GB" dirty="0"/>
          </a:p>
        </p:txBody>
      </p:sp>
    </p:spTree>
    <p:extLst>
      <p:ext uri="{BB962C8B-B14F-4D97-AF65-F5344CB8AC3E}">
        <p14:creationId xmlns:p14="http://schemas.microsoft.com/office/powerpoint/2010/main" val="3335533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5.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hyperlink" Target="https://www.droxfordjunior.co.uk/page/?title=Curriculum+support+for+parents&amp;pid=25"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ebfronter.com/hounslow/felthamhilljuniorschool/menu6/SATs/SATs_files/images/SATs.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3140968"/>
            <a:ext cx="4248472" cy="2083648"/>
          </a:xfrm>
          <a:prstGeom prst="roundRect">
            <a:avLst>
              <a:gd name="adj" fmla="val 16667"/>
            </a:avLst>
          </a:prstGeom>
          <a:ln>
            <a:noFill/>
          </a:ln>
          <a:effectLst/>
        </p:spPr>
      </p:pic>
      <p:sp>
        <p:nvSpPr>
          <p:cNvPr id="5" name="Rounded Rectangle 4"/>
          <p:cNvSpPr>
            <a:spLocks noChangeArrowheads="1"/>
          </p:cNvSpPr>
          <p:nvPr/>
        </p:nvSpPr>
        <p:spPr bwMode="auto">
          <a:xfrm>
            <a:off x="2483768" y="1484784"/>
            <a:ext cx="4200525" cy="1577975"/>
          </a:xfrm>
          <a:prstGeom prst="roundRect">
            <a:avLst>
              <a:gd name="adj" fmla="val 16667"/>
            </a:avLst>
          </a:prstGeom>
          <a:solidFill>
            <a:srgbClr val="00004E"/>
          </a:solidFill>
          <a:ln w="9525" algn="in">
            <a:solidFill>
              <a:schemeClr val="dk1">
                <a:lumMod val="0"/>
                <a:lumOff val="0"/>
              </a:schemeClr>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endParaRPr lang="en-GB" dirty="0"/>
          </a:p>
        </p:txBody>
      </p:sp>
      <p:sp>
        <p:nvSpPr>
          <p:cNvPr id="9" name="Text Box 8"/>
          <p:cNvSpPr txBox="1"/>
          <p:nvPr/>
        </p:nvSpPr>
        <p:spPr>
          <a:xfrm>
            <a:off x="2987824" y="1700808"/>
            <a:ext cx="3448050" cy="12382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8000"/>
              </a:lnSpc>
              <a:spcAft>
                <a:spcPts val="600"/>
              </a:spcAft>
            </a:pPr>
            <a:r>
              <a:rPr lang="en-GB" sz="3200" b="1" kern="1400" dirty="0" smtClean="0">
                <a:solidFill>
                  <a:srgbClr val="FFFFFF"/>
                </a:solidFill>
                <a:effectLst/>
                <a:ea typeface="Times New Roman"/>
                <a:cs typeface="Times New Roman"/>
              </a:rPr>
              <a:t>2023 </a:t>
            </a:r>
          </a:p>
          <a:p>
            <a:pPr algn="ctr">
              <a:lnSpc>
                <a:spcPct val="118000"/>
              </a:lnSpc>
              <a:spcAft>
                <a:spcPts val="600"/>
              </a:spcAft>
            </a:pPr>
            <a:r>
              <a:rPr lang="en-GB" sz="3200" b="1" kern="1400" dirty="0" smtClean="0">
                <a:solidFill>
                  <a:srgbClr val="FFFFFF"/>
                </a:solidFill>
                <a:effectLst/>
                <a:ea typeface="Times New Roman"/>
                <a:cs typeface="Times New Roman"/>
              </a:rPr>
              <a:t>SATs</a:t>
            </a:r>
            <a:endParaRPr lang="en-GB" sz="3200" kern="1400" dirty="0">
              <a:solidFill>
                <a:srgbClr val="000000"/>
              </a:solidFill>
              <a:effectLst/>
              <a:ea typeface="Times New Roman"/>
              <a:cs typeface="Times New Roman"/>
            </a:endParaRPr>
          </a:p>
        </p:txBody>
      </p:sp>
      <p:sp>
        <p:nvSpPr>
          <p:cNvPr id="6" name="Rectangle 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7" name="Rectangle 9"/>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itchFamily="34" charset="0"/>
                <a:cs typeface="Arial" pitchFamily="34" charset="0"/>
              </a:rPr>
              <a:t/>
            </a:r>
            <a:br>
              <a:rPr kumimoji="0" lang="en-GB" sz="1800" b="0" i="0" u="none" strike="noStrike" cap="none" normalizeH="0" baseline="0" dirty="0" smtClean="0">
                <a:ln>
                  <a:noFill/>
                </a:ln>
                <a:solidFill>
                  <a:schemeClr val="tx1"/>
                </a:solidFill>
                <a:effectLst/>
                <a:latin typeface="Arial" pitchFamily="34" charset="0"/>
                <a:cs typeface="Arial" pitchFamily="34" charset="0"/>
              </a:rPr>
            </a:b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10"/>
          <p:cNvSpPr>
            <a:spLocks noChangeArrowheads="1"/>
          </p:cNvSpPr>
          <p:nvPr/>
        </p:nvSpPr>
        <p:spPr bwMode="auto">
          <a:xfrm>
            <a:off x="0" y="914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338" name="AutoShape 2" descr="https://attachment.outlook.office.net/owa/jeninicholls@hotmail.com/service.svc/s/GetAttachmentThumbnail?id=AQMkADAwATE0OTAwAC00Mjc3AC03YWI5LTAwAi0wMAoARgAAA85w3MzwSgJFo884cu5pOocHAHew4DXUzlFEqCRiv3%2BHul4AAAIBDAAAAHew4DXUzlFEqCRiv3%2BHul4AAYf5yIcAAAABEgAQAB9ZhZb02gNNlAHyjZtS92M%3D&amp;thumbnailType=2&amp;X-OWA-CANARY=Sj5MEkNo0kSXN9pHodEdSOAKns0biNUYEO0oLJzc-IRzKg4FYze9fcGUwCk0K-Zxx89FPuhNtAo.&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ODQyMjQtMTExNTEyNjQ1N1wiLFwicHVpZFwiOlwiMzYxNzQwNDQwNjY0NzYxXCIsXCJvaWRcIjpcIjAwMDE0OTAwLTQyNzctN2FiOS0wMDAwLTAwMDAwMDAwMDAwMFwiLFwic2NvcGVcIjpcIk93YURvd25sb2FkXCJ9IiwiaXNzIjoiMDAwMDAwMDItMDAwMC0wZmYxLWNlMDAtMDAwMDAwMDAwMDAwQDg0ZGY5ZTdmLWU5ZjYtNDBhZi1iNDM1LWFhYWFhYWFhYWFhYSIsImF1ZCI6IjAwMDAwMDAyLTAwMDAtMGZmMS1jZTAwLTAwMDAwMDAwMDAwMC9hdHRhY2htZW50Lm91dGxvb2sub2ZmaWNlLm5ldEA4NGRmOWU3Zi1lOWY2LTQwYWYtYjQzNS1hYWFhYWFhYWFhYWEiLCJleHAiOjE1MjA4NjEzMzMsIm5iZiI6MTUyMDg2MDczM30.nnwHz6L0Gk2akkSBOkSnr3qhqstSbRO1Z3VSfzq6RJVL1jWyxdVdXRN1sUIZZIG2-kvvyBUsnZBiXKfNxGK8BOTHK6_NLnZ-fYWMoRjZ2920UlulzBV0441N4wuCjVQRYzkpIZVZ626GS0DZ9DJXQ6Qv6rnqa_aQ5olF4hOJrkMskNzWOwlDILdHarWX3jM96Ex8DeIOZjb5y2LAiC9hafmc5IW6kbN263r2dqZaCKY_Ka8cPHo9Q8LzSKKaoJt_A8Zkw1Zgte69viHNmIlKzuQy7LjHKgXK6P0bNGueXF0EC6Is726WZC7efIgg4pcxor8ZwinQNQWqCyOn0UlA7A&amp;owa=outlook.live.com&amp;isc=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https://attachment.outlook.office.net/owa/jeninicholls@hotmail.com/service.svc/s/GetAttachmentThumbnail?id=AQMkADAwATE0OTAwAC00Mjc3AC03YWI5LTAwAi0wMAoARgAAA85w3MzwSgJFo884cu5pOocHAHew4DXUzlFEqCRiv3%2BHul4AAAIBDAAAAHew4DXUzlFEqCRiv3%2BHul4AAYf5yIcAAAABEgAQAB9ZhZb02gNNlAHyjZtS92M%3D&amp;thumbnailType=2&amp;X-OWA-CANARY=Sj5MEkNo0kSXN9pHodEdSOAKns0biNUYEO0oLJzc-IRzKg4FYze9fcGUwCk0K-Zxx89FPuhNtAo.&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ODQyMjQtMTExNTEyNjQ1N1wiLFwicHVpZFwiOlwiMzYxNzQwNDQwNjY0NzYxXCIsXCJvaWRcIjpcIjAwMDE0OTAwLTQyNzctN2FiOS0wMDAwLTAwMDAwMDAwMDAwMFwiLFwic2NvcGVcIjpcIk93YURvd25sb2FkXCJ9IiwiaXNzIjoiMDAwMDAwMDItMDAwMC0wZmYxLWNlMDAtMDAwMDAwMDAwMDAwQDg0ZGY5ZTdmLWU5ZjYtNDBhZi1iNDM1LWFhYWFhYWFhYWFhYSIsImF1ZCI6IjAwMDAwMDAyLTAwMDAtMGZmMS1jZTAwLTAwMDAwMDAwMDAwMC9hdHRhY2htZW50Lm91dGxvb2sub2ZmaWNlLm5ldEA4NGRmOWU3Zi1lOWY2LTQwYWYtYjQzNS1hYWFhYWFhYWFhYWEiLCJleHAiOjE1MjA4NjEzMzMsIm5iZiI6MTUyMDg2MDczM30.nnwHz6L0Gk2akkSBOkSnr3qhqstSbRO1Z3VSfzq6RJVL1jWyxdVdXRN1sUIZZIG2-kvvyBUsnZBiXKfNxGK8BOTHK6_NLnZ-fYWMoRjZ2920UlulzBV0441N4wuCjVQRYzkpIZVZ626GS0DZ9DJXQ6Qv6rnqa_aQ5olF4hOJrkMskNzWOwlDILdHarWX3jM96Ex8DeIOZjb5y2LAiC9hafmc5IW6kbN263r2dqZaCKY_Ka8cPHo9Q8LzSKKaoJt_A8Zkw1Zgte69viHNmIlKzuQy7LjHKgXK6P0bNGueXF0EC6Is726WZC7efIgg4pcxor8ZwinQNQWqCyOn0UlA7A&amp;owa=outlook.live.com&amp;isc=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2" name="AutoShape 6" descr="https://attachment.outlook.office.net/owa/jeninicholls@hotmail.com/service.svc/s/GetAttachmentThumbnail?id=AQMkADAwATE0OTAwAC00Mjc3AC03YWI5LTAwAi0wMAoARgAAA85w3MzwSgJFo884cu5pOocHAHew4DXUzlFEqCRiv3%2BHul4AAAIBDAAAAHew4DXUzlFEqCRiv3%2BHul4AAYf5yIcAAAABEgAQAB9ZhZb02gNNlAHyjZtS92M%3D&amp;thumbnailType=2&amp;X-OWA-CANARY=Sj5MEkNo0kSXN9pHodEdSOAKns0biNUYEO0oLJzc-IRzKg4FYze9fcGUwCk0K-Zxx89FPuhNtAo.&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ODQyMjQtMTExNTEyNjQ1N1wiLFwicHVpZFwiOlwiMzYxNzQwNDQwNjY0NzYxXCIsXCJvaWRcIjpcIjAwMDE0OTAwLTQyNzctN2FiOS0wMDAwLTAwMDAwMDAwMDAwMFwiLFwic2NvcGVcIjpcIk93YURvd25sb2FkXCJ9IiwiaXNzIjoiMDAwMDAwMDItMDAwMC0wZmYxLWNlMDAtMDAwMDAwMDAwMDAwQDg0ZGY5ZTdmLWU5ZjYtNDBhZi1iNDM1LWFhYWFhYWFhYWFhYSIsImF1ZCI6IjAwMDAwMDAyLTAwMDAtMGZmMS1jZTAwLTAwMDAwMDAwMDAwMC9hdHRhY2htZW50Lm91dGxvb2sub2ZmaWNlLm5ldEA4NGRmOWU3Zi1lOWY2LTQwYWYtYjQzNS1hYWFhYWFhYWFhYWEiLCJleHAiOjE1MjA4NjEzMzMsIm5iZiI6MTUyMDg2MDczM30.nnwHz6L0Gk2akkSBOkSnr3qhqstSbRO1Z3VSfzq6RJVL1jWyxdVdXRN1sUIZZIG2-kvvyBUsnZBiXKfNxGK8BOTHK6_NLnZ-fYWMoRjZ2920UlulzBV0441N4wuCjVQRYzkpIZVZ626GS0DZ9DJXQ6Qv6rnqa_aQ5olF4hOJrkMskNzWOwlDILdHarWX3jM96Ex8DeIOZjb5y2LAiC9hafmc5IW6kbN263r2dqZaCKY_Ka8cPHo9Q8LzSKKaoJt_A8Zkw1Zgte69viHNmIlKzuQy7LjHKgXK6P0bNGueXF0EC6Is726WZC7efIgg4pcxor8ZwinQNQWqCyOn0UlA7A&amp;owa=outlook.live.com&amp;isc=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4" name="Picture 13" descr="Final-Large-Circular-School-RGB-Logo-0-57-166-(Pantone-286)-2.png"/>
          <p:cNvPicPr>
            <a:picLocks noChangeAspect="1"/>
          </p:cNvPicPr>
          <p:nvPr/>
        </p:nvPicPr>
        <p:blipFill>
          <a:blip r:embed="rId4" cstate="print"/>
          <a:stretch>
            <a:fillRect/>
          </a:stretch>
        </p:blipFill>
        <p:spPr>
          <a:xfrm>
            <a:off x="251520" y="260648"/>
            <a:ext cx="1440160" cy="1440160"/>
          </a:xfrm>
          <a:prstGeom prst="rect">
            <a:avLst/>
          </a:prstGeom>
        </p:spPr>
      </p:pic>
      <p:pic>
        <p:nvPicPr>
          <p:cNvPr id="15" name="Picture 14"/>
          <p:cNvPicPr/>
          <p:nvPr/>
        </p:nvPicPr>
        <p:blipFill>
          <a:blip r:embed="rId5" cstate="print">
            <a:extLst>
              <a:ext uri="{28A0092B-C50C-407E-A947-70E740481C1C}">
                <a14:useLocalDpi xmlns:a14="http://schemas.microsoft.com/office/drawing/2010/main" val="0"/>
              </a:ext>
            </a:extLst>
          </a:blip>
          <a:stretch>
            <a:fillRect/>
          </a:stretch>
        </p:blipFill>
        <p:spPr>
          <a:xfrm>
            <a:off x="6084168" y="5301208"/>
            <a:ext cx="2388096" cy="1333007"/>
          </a:xfrm>
          <a:prstGeom prst="rect">
            <a:avLst/>
          </a:prstGeom>
        </p:spPr>
      </p:pic>
    </p:spTree>
    <p:extLst>
      <p:ext uri="{BB962C8B-B14F-4D97-AF65-F5344CB8AC3E}">
        <p14:creationId xmlns:p14="http://schemas.microsoft.com/office/powerpoint/2010/main" val="41319024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954832" y="671724"/>
            <a:ext cx="6589712" cy="1281112"/>
          </a:xfrm>
        </p:spPr>
        <p:txBody>
          <a:bodyPr/>
          <a:lstStyle/>
          <a:p>
            <a:r>
              <a:rPr lang="en-GB" altLang="en-US" dirty="0" smtClean="0">
                <a:latin typeface="+mn-lt"/>
              </a:rPr>
              <a:t>SATs</a:t>
            </a:r>
          </a:p>
        </p:txBody>
      </p:sp>
      <p:sp>
        <p:nvSpPr>
          <p:cNvPr id="21507" name="Content Placeholder 2"/>
          <p:cNvSpPr>
            <a:spLocks noGrp="1"/>
          </p:cNvSpPr>
          <p:nvPr>
            <p:ph idx="1"/>
          </p:nvPr>
        </p:nvSpPr>
        <p:spPr>
          <a:xfrm>
            <a:off x="1043608" y="2204864"/>
            <a:ext cx="6591300" cy="3778250"/>
          </a:xfrm>
        </p:spPr>
        <p:txBody>
          <a:bodyPr>
            <a:normAutofit fontScale="85000" lnSpcReduction="10000"/>
          </a:bodyPr>
          <a:lstStyle/>
          <a:p>
            <a:r>
              <a:rPr lang="en-GB" altLang="en-US" dirty="0" smtClean="0"/>
              <a:t>Our priority is always the happiness of your children and we want them to think of the week as any other week. </a:t>
            </a:r>
          </a:p>
          <a:p>
            <a:r>
              <a:rPr lang="en-GB" altLang="en-US" dirty="0" smtClean="0"/>
              <a:t>We want the children to be as calm as possible which is why we practise the tests.</a:t>
            </a:r>
          </a:p>
          <a:p>
            <a:r>
              <a:rPr lang="en-GB" altLang="en-US" dirty="0" smtClean="0"/>
              <a:t>The children have also been working extremely hard and we want them to have a sense of pride when they receive their results</a:t>
            </a:r>
          </a:p>
        </p:txBody>
      </p:sp>
      <p:pic>
        <p:nvPicPr>
          <p:cNvPr id="4" name="Picture 3" descr="Final-Large-Circular-School-RGB-Logo-0-57-166-(Pantone-286)-2.png"/>
          <p:cNvPicPr>
            <a:picLocks noChangeAspect="1"/>
          </p:cNvPicPr>
          <p:nvPr/>
        </p:nvPicPr>
        <p:blipFill>
          <a:blip r:embed="rId3" cstate="print"/>
          <a:stretch>
            <a:fillRect/>
          </a:stretch>
        </p:blipFill>
        <p:spPr>
          <a:xfrm>
            <a:off x="251520" y="260648"/>
            <a:ext cx="1440160" cy="1440160"/>
          </a:xfrm>
          <a:prstGeom prst="rect">
            <a:avLst/>
          </a:prstGeom>
        </p:spPr>
      </p:pic>
    </p:spTree>
    <p:extLst>
      <p:ext uri="{BB962C8B-B14F-4D97-AF65-F5344CB8AC3E}">
        <p14:creationId xmlns:p14="http://schemas.microsoft.com/office/powerpoint/2010/main" val="1426302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606550" y="249238"/>
            <a:ext cx="6923088" cy="1143000"/>
          </a:xfrm>
        </p:spPr>
        <p:txBody>
          <a:bodyPr/>
          <a:lstStyle/>
          <a:p>
            <a:pPr eaLnBrk="1" hangingPunct="1"/>
            <a:r>
              <a:rPr lang="en-GB" altLang="en-US" sz="3200" b="1" smtClean="0"/>
              <a:t>Year 6 Structure</a:t>
            </a:r>
          </a:p>
        </p:txBody>
      </p:sp>
      <p:sp>
        <p:nvSpPr>
          <p:cNvPr id="6" name="Rectangle 3"/>
          <p:cNvSpPr txBox="1">
            <a:spLocks noChangeArrowheads="1"/>
          </p:cNvSpPr>
          <p:nvPr/>
        </p:nvSpPr>
        <p:spPr bwMode="auto">
          <a:xfrm>
            <a:off x="2192338" y="1557338"/>
            <a:ext cx="6337300"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FontTx/>
              <a:buNone/>
              <a:defRPr/>
            </a:pPr>
            <a:r>
              <a:rPr lang="en-GB" altLang="en-US" sz="2000" b="1" kern="0" dirty="0" smtClean="0"/>
              <a:t>Spring Term:</a:t>
            </a:r>
          </a:p>
          <a:p>
            <a:pPr marL="0" indent="0" eaLnBrk="1" hangingPunct="1">
              <a:buFontTx/>
              <a:buNone/>
              <a:defRPr/>
            </a:pPr>
            <a:r>
              <a:rPr lang="en-GB" altLang="en-US" sz="2000" kern="0" dirty="0" smtClean="0"/>
              <a:t>Mock SATs</a:t>
            </a:r>
          </a:p>
          <a:p>
            <a:pPr marL="0" indent="0" eaLnBrk="1" hangingPunct="1">
              <a:buFontTx/>
              <a:buNone/>
              <a:defRPr/>
            </a:pPr>
            <a:r>
              <a:rPr lang="en-GB" altLang="en-US" sz="2000" kern="0" dirty="0" smtClean="0"/>
              <a:t>Gathering Writing Evidence</a:t>
            </a:r>
          </a:p>
          <a:p>
            <a:pPr marL="0" indent="0" eaLnBrk="1" hangingPunct="1">
              <a:buFontTx/>
              <a:buNone/>
              <a:defRPr/>
            </a:pPr>
            <a:r>
              <a:rPr lang="en-GB" altLang="en-US" sz="2000" kern="0" dirty="0"/>
              <a:t>S</a:t>
            </a:r>
            <a:r>
              <a:rPr lang="en-GB" altLang="en-US" sz="2000" kern="0" dirty="0" smtClean="0"/>
              <a:t>plit </a:t>
            </a:r>
            <a:r>
              <a:rPr lang="en-GB" altLang="en-US" sz="2000" kern="0" dirty="0" smtClean="0"/>
              <a:t>certain lessons on need</a:t>
            </a:r>
          </a:p>
          <a:p>
            <a:pPr marL="0" indent="0" eaLnBrk="1" hangingPunct="1">
              <a:buFontTx/>
              <a:buNone/>
              <a:defRPr/>
            </a:pPr>
            <a:r>
              <a:rPr lang="en-GB" altLang="en-US" sz="2000" b="1" kern="0" dirty="0" smtClean="0"/>
              <a:t>Summer:</a:t>
            </a:r>
          </a:p>
          <a:p>
            <a:pPr marL="0" indent="0" eaLnBrk="1" hangingPunct="1">
              <a:buFontTx/>
              <a:buNone/>
              <a:defRPr/>
            </a:pPr>
            <a:r>
              <a:rPr lang="en-GB" altLang="en-US" sz="2000" kern="0" dirty="0" smtClean="0"/>
              <a:t>SATs </a:t>
            </a:r>
          </a:p>
          <a:p>
            <a:pPr marL="0" indent="0" eaLnBrk="1" hangingPunct="1">
              <a:buFontTx/>
              <a:buNone/>
              <a:defRPr/>
            </a:pPr>
            <a:r>
              <a:rPr lang="en-GB" altLang="en-US" sz="2000" kern="0" dirty="0" smtClean="0"/>
              <a:t>Class Split</a:t>
            </a:r>
          </a:p>
          <a:p>
            <a:pPr marL="0" indent="0" eaLnBrk="1" hangingPunct="1">
              <a:buFontTx/>
              <a:buNone/>
              <a:defRPr/>
            </a:pPr>
            <a:r>
              <a:rPr lang="en-GB" altLang="en-US" sz="2000" kern="0" dirty="0" smtClean="0"/>
              <a:t>Writing Evidence gathered until the end of June</a:t>
            </a:r>
          </a:p>
          <a:p>
            <a:pPr marL="0" indent="0" eaLnBrk="1" hangingPunct="1">
              <a:buFontTx/>
              <a:buNone/>
              <a:defRPr/>
            </a:pPr>
            <a:r>
              <a:rPr lang="en-GB" altLang="en-US" sz="2000" kern="0" dirty="0" smtClean="0"/>
              <a:t>Year 6 Performance</a:t>
            </a:r>
          </a:p>
          <a:p>
            <a:pPr marL="0" indent="0" eaLnBrk="1" hangingPunct="1">
              <a:buFontTx/>
              <a:buNone/>
              <a:defRPr/>
            </a:pPr>
            <a:r>
              <a:rPr lang="en-GB" altLang="en-US" sz="2000" kern="0" dirty="0" smtClean="0"/>
              <a:t>Transition </a:t>
            </a:r>
          </a:p>
          <a:p>
            <a:pPr marL="0" indent="0" eaLnBrk="1" hangingPunct="1">
              <a:buFontTx/>
              <a:buNone/>
              <a:defRPr/>
            </a:pPr>
            <a:r>
              <a:rPr lang="en-GB" altLang="en-US" sz="2000" kern="0" dirty="0" smtClean="0"/>
              <a:t>Leavers</a:t>
            </a:r>
          </a:p>
          <a:p>
            <a:pPr marL="0" indent="0" eaLnBrk="1" hangingPunct="1">
              <a:buFontTx/>
              <a:buNone/>
              <a:defRPr/>
            </a:pPr>
            <a:endParaRPr lang="en-GB" altLang="en-US" kern="0" dirty="0" smtClean="0"/>
          </a:p>
        </p:txBody>
      </p:sp>
      <p:pic>
        <p:nvPicPr>
          <p:cNvPr id="2253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81637"/>
            <a:ext cx="1179512"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501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619250" y="209550"/>
            <a:ext cx="6923088" cy="1143000"/>
          </a:xfrm>
        </p:spPr>
        <p:txBody>
          <a:bodyPr/>
          <a:lstStyle/>
          <a:p>
            <a:pPr eaLnBrk="1" hangingPunct="1"/>
            <a:r>
              <a:rPr lang="en-GB" altLang="en-US" sz="3200" b="1" dirty="0" smtClean="0"/>
              <a:t>Transition and Data</a:t>
            </a:r>
          </a:p>
        </p:txBody>
      </p:sp>
      <p:sp>
        <p:nvSpPr>
          <p:cNvPr id="6" name="Rectangle 3"/>
          <p:cNvSpPr txBox="1">
            <a:spLocks noChangeArrowheads="1"/>
          </p:cNvSpPr>
          <p:nvPr/>
        </p:nvSpPr>
        <p:spPr bwMode="auto">
          <a:xfrm>
            <a:off x="1043608" y="2060848"/>
            <a:ext cx="7416824"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defRPr/>
            </a:pPr>
            <a:r>
              <a:rPr lang="en-GB" altLang="en-US" sz="2000" kern="0" dirty="0" smtClean="0"/>
              <a:t>At </a:t>
            </a:r>
            <a:r>
              <a:rPr lang="en-GB" altLang="en-US" sz="2000" kern="0" dirty="0" smtClean="0"/>
              <a:t>some </a:t>
            </a:r>
            <a:r>
              <a:rPr lang="en-GB" altLang="en-US" sz="2000" kern="0" dirty="0" smtClean="0"/>
              <a:t>secondary school, some sets </a:t>
            </a:r>
            <a:r>
              <a:rPr lang="en-GB" altLang="en-US" sz="2000" kern="0" dirty="0" smtClean="0"/>
              <a:t>are decided on scaled scores </a:t>
            </a:r>
            <a:r>
              <a:rPr lang="en-GB" altLang="en-US" sz="2000" kern="0" dirty="0" smtClean="0"/>
              <a:t>(has/has not met) </a:t>
            </a:r>
            <a:r>
              <a:rPr lang="en-GB" altLang="en-US" sz="2000" kern="0" dirty="0" smtClean="0"/>
              <a:t>from SATs,</a:t>
            </a:r>
          </a:p>
          <a:p>
            <a:pPr marL="0" indent="0" eaLnBrk="1" hangingPunct="1">
              <a:buFontTx/>
              <a:buNone/>
              <a:defRPr/>
            </a:pPr>
            <a:endParaRPr lang="en-GB" altLang="en-US" sz="2000" kern="0" dirty="0" smtClean="0"/>
          </a:p>
          <a:p>
            <a:pPr eaLnBrk="1" hangingPunct="1">
              <a:defRPr/>
            </a:pPr>
            <a:r>
              <a:rPr lang="en-GB" altLang="en-US" sz="2000" kern="0" dirty="0" smtClean="0"/>
              <a:t>Secondary look back at SATs strands that children did less well in and booster them, </a:t>
            </a:r>
          </a:p>
          <a:p>
            <a:pPr marL="0" indent="0" eaLnBrk="1" hangingPunct="1">
              <a:buFontTx/>
              <a:buNone/>
              <a:defRPr/>
            </a:pPr>
            <a:endParaRPr lang="en-GB" altLang="en-US" sz="2000" kern="0" dirty="0" smtClean="0"/>
          </a:p>
          <a:p>
            <a:pPr eaLnBrk="1" hangingPunct="1">
              <a:defRPr/>
            </a:pPr>
            <a:r>
              <a:rPr lang="en-GB" altLang="en-US" sz="2000" kern="0" dirty="0"/>
              <a:t>T</a:t>
            </a:r>
            <a:r>
              <a:rPr lang="en-GB" altLang="en-US" sz="2000" kern="0" dirty="0" smtClean="0"/>
              <a:t>hey can also see test scripts.</a:t>
            </a:r>
          </a:p>
          <a:p>
            <a:pPr eaLnBrk="1" hangingPunct="1">
              <a:defRPr/>
            </a:pPr>
            <a:endParaRPr lang="en-GB" altLang="en-US" sz="2400" kern="0" dirty="0" smtClean="0"/>
          </a:p>
          <a:p>
            <a:pPr eaLnBrk="1" hangingPunct="1">
              <a:defRPr/>
            </a:pPr>
            <a:endParaRPr lang="en-GB" altLang="en-US" sz="2400" kern="0" dirty="0" smtClean="0"/>
          </a:p>
          <a:p>
            <a:pPr eaLnBrk="1" hangingPunct="1">
              <a:defRPr/>
            </a:pPr>
            <a:endParaRPr lang="en-GB" altLang="en-US" sz="2400" kern="0" dirty="0" smtClean="0"/>
          </a:p>
          <a:p>
            <a:pPr eaLnBrk="1" hangingPunct="1">
              <a:defRPr/>
            </a:pPr>
            <a:endParaRPr lang="en-GB" altLang="en-US" sz="2400" kern="0" dirty="0"/>
          </a:p>
          <a:p>
            <a:pPr eaLnBrk="1" hangingPunct="1">
              <a:defRPr/>
            </a:pPr>
            <a:endParaRPr lang="en-GB" altLang="en-US" sz="2400" kern="0" dirty="0" smtClean="0"/>
          </a:p>
          <a:p>
            <a:pPr eaLnBrk="1" hangingPunct="1">
              <a:defRPr/>
            </a:pPr>
            <a:endParaRPr lang="en-GB" altLang="en-US" sz="2400" kern="0" dirty="0" smtClean="0"/>
          </a:p>
        </p:txBody>
      </p:sp>
      <p:pic>
        <p:nvPicPr>
          <p:cNvPr id="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81637"/>
            <a:ext cx="1179512"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03768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1259632" y="395192"/>
            <a:ext cx="6589712" cy="1281112"/>
          </a:xfrm>
        </p:spPr>
        <p:txBody>
          <a:bodyPr/>
          <a:lstStyle/>
          <a:p>
            <a:r>
              <a:rPr lang="en-GB" altLang="en-US" dirty="0" smtClean="0"/>
              <a:t>Beyond SATs</a:t>
            </a:r>
          </a:p>
        </p:txBody>
      </p:sp>
      <p:graphicFrame>
        <p:nvGraphicFramePr>
          <p:cNvPr id="24579" name="Content Placeholder 6"/>
          <p:cNvGraphicFramePr>
            <a:graphicFrameLocks noGrp="1"/>
          </p:cNvGraphicFramePr>
          <p:nvPr>
            <p:ph idx="1"/>
          </p:nvPr>
        </p:nvGraphicFramePr>
        <p:xfrm>
          <a:off x="1892300" y="2082800"/>
          <a:ext cx="6692900" cy="3879850"/>
        </p:xfrm>
        <a:graphic>
          <a:graphicData uri="http://schemas.openxmlformats.org/presentationml/2006/ole">
            <mc:AlternateContent xmlns:mc="http://schemas.openxmlformats.org/markup-compatibility/2006">
              <mc:Choice xmlns:v="urn:schemas-microsoft-com:vml" Requires="v">
                <p:oleObj spid="_x0000_s1035" name="Chart" r:id="rId4" imgW="6700085" imgH="3889585" progId="Excel.Chart.8">
                  <p:embed/>
                </p:oleObj>
              </mc:Choice>
              <mc:Fallback>
                <p:oleObj name="Chart" r:id="rId4" imgW="6700085" imgH="3889585" progId="Excel.Chart.8">
                  <p:embed/>
                  <p:pic>
                    <p:nvPicPr>
                      <p:cNvPr id="24579" name="Content Placeholder 6"/>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300" y="2082800"/>
                        <a:ext cx="6692900" cy="3879850"/>
                      </a:xfrm>
                      <a:prstGeom prst="rect">
                        <a:avLst/>
                      </a:prstGeom>
                    </p:spPr>
                  </p:pic>
                </p:oleObj>
              </mc:Fallback>
            </mc:AlternateContent>
          </a:graphicData>
        </a:graphic>
      </p:graphicFrame>
      <p:sp>
        <p:nvSpPr>
          <p:cNvPr id="8" name="TextBox 7"/>
          <p:cNvSpPr txBox="1"/>
          <p:nvPr/>
        </p:nvSpPr>
        <p:spPr>
          <a:xfrm>
            <a:off x="247650" y="2708275"/>
            <a:ext cx="3390900" cy="1477963"/>
          </a:xfrm>
          <a:prstGeom prst="rect">
            <a:avLst/>
          </a:prstGeom>
          <a:solidFill>
            <a:sysClr val="window" lastClr="FFFFFF"/>
          </a:solidFill>
        </p:spPr>
        <p:txBody>
          <a:bodyPr>
            <a:spAutoFit/>
          </a:bodyPr>
          <a:lstStyle/>
          <a:p>
            <a:pPr algn="ctr" defTabSz="914400" eaLnBrk="1" fontAlgn="auto" hangingPunct="1">
              <a:spcBef>
                <a:spcPts val="0"/>
              </a:spcBef>
              <a:spcAft>
                <a:spcPts val="0"/>
              </a:spcAft>
              <a:defRPr/>
            </a:pPr>
            <a:r>
              <a:rPr lang="en-GB" kern="0" dirty="0">
                <a:solidFill>
                  <a:prstClr val="black"/>
                </a:solidFill>
                <a:latin typeface="Maiandra GD" panose="020E0502030308020204" pitchFamily="34" charset="0"/>
              </a:rPr>
              <a:t>Keeping  on track at this point is vital…ARE at KS2 should equate to level 4 (previous grade C) at GCSE.</a:t>
            </a:r>
          </a:p>
          <a:p>
            <a:pPr algn="ctr" defTabSz="914400" eaLnBrk="1" fontAlgn="auto" hangingPunct="1">
              <a:spcBef>
                <a:spcPts val="0"/>
              </a:spcBef>
              <a:spcAft>
                <a:spcPts val="0"/>
              </a:spcAft>
              <a:defRPr/>
            </a:pPr>
            <a:endParaRPr lang="en-GB" kern="0" dirty="0">
              <a:solidFill>
                <a:prstClr val="black"/>
              </a:solidFill>
              <a:latin typeface="Maiandra GD" panose="020E0502030308020204" pitchFamily="34" charset="0"/>
            </a:endParaRPr>
          </a:p>
        </p:txBody>
      </p:sp>
      <p:sp>
        <p:nvSpPr>
          <p:cNvPr id="9" name="Rectangle 8"/>
          <p:cNvSpPr/>
          <p:nvPr/>
        </p:nvSpPr>
        <p:spPr>
          <a:xfrm>
            <a:off x="467544" y="6218793"/>
            <a:ext cx="7381800" cy="369332"/>
          </a:xfrm>
          <a:prstGeom prst="rect">
            <a:avLst/>
          </a:prstGeom>
        </p:spPr>
        <p:txBody>
          <a:bodyPr wrap="square">
            <a:spAutoFit/>
          </a:bodyPr>
          <a:lstStyle/>
          <a:p>
            <a:pPr eaLnBrk="1" hangingPunct="1">
              <a:defRPr/>
            </a:pPr>
            <a:r>
              <a:rPr lang="en-GB" altLang="en-US" kern="0" dirty="0"/>
              <a:t>KS2 data is not just about accountability for Primaries and Junior.</a:t>
            </a:r>
          </a:p>
        </p:txBody>
      </p:sp>
      <p:pic>
        <p:nvPicPr>
          <p:cNvPr id="6"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3528" y="281637"/>
            <a:ext cx="1179512"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8939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844824"/>
            <a:ext cx="8075240" cy="4525963"/>
          </a:xfrm>
          <a:ln>
            <a:noFill/>
          </a:ln>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smtClean="0"/>
              <a:t>Monday 8</a:t>
            </a:r>
            <a:r>
              <a:rPr lang="en-GB" baseline="30000" dirty="0" smtClean="0"/>
              <a:t>th</a:t>
            </a:r>
            <a:r>
              <a:rPr lang="en-GB" dirty="0" smtClean="0"/>
              <a:t>- Bank holiday </a:t>
            </a:r>
            <a:endParaRPr lang="en-GB" dirty="0" smtClean="0"/>
          </a:p>
          <a:p>
            <a:r>
              <a:rPr lang="en-GB" dirty="0" smtClean="0"/>
              <a:t>Tuesday  </a:t>
            </a:r>
            <a:r>
              <a:rPr lang="en-GB" dirty="0"/>
              <a:t>9</a:t>
            </a:r>
            <a:r>
              <a:rPr lang="en-GB" baseline="30000" dirty="0" smtClean="0"/>
              <a:t>th</a:t>
            </a:r>
            <a:r>
              <a:rPr lang="en-GB" dirty="0" smtClean="0"/>
              <a:t> – </a:t>
            </a:r>
            <a:r>
              <a:rPr lang="en-GB" dirty="0"/>
              <a:t>SPAG: Punctuation &amp; Grammar </a:t>
            </a:r>
            <a:r>
              <a:rPr lang="en-GB" sz="1800" dirty="0"/>
              <a:t>(45mins) </a:t>
            </a:r>
            <a:r>
              <a:rPr lang="en-GB" dirty="0"/>
              <a:t>and Spelling </a:t>
            </a:r>
            <a:r>
              <a:rPr lang="en-GB" sz="2000" dirty="0" smtClean="0"/>
              <a:t>(approx</a:t>
            </a:r>
            <a:r>
              <a:rPr lang="en-GB" sz="2000" dirty="0"/>
              <a:t>. 20mins</a:t>
            </a:r>
            <a:r>
              <a:rPr lang="en-GB" sz="2000" dirty="0" smtClean="0"/>
              <a:t>)</a:t>
            </a:r>
          </a:p>
          <a:p>
            <a:pPr marL="0" indent="0">
              <a:buNone/>
            </a:pPr>
            <a:endParaRPr lang="en-GB" sz="2000" dirty="0"/>
          </a:p>
          <a:p>
            <a:r>
              <a:rPr lang="en-GB" dirty="0" smtClean="0"/>
              <a:t>Wednesday </a:t>
            </a:r>
            <a:r>
              <a:rPr lang="en-GB" dirty="0" smtClean="0"/>
              <a:t>10</a:t>
            </a:r>
            <a:r>
              <a:rPr lang="en-GB" baseline="30000" dirty="0" smtClean="0"/>
              <a:t>th</a:t>
            </a:r>
            <a:r>
              <a:rPr lang="en-GB" dirty="0" smtClean="0"/>
              <a:t> </a:t>
            </a:r>
            <a:r>
              <a:rPr lang="en-GB" dirty="0"/>
              <a:t>–Reading </a:t>
            </a:r>
            <a:r>
              <a:rPr lang="en-GB" sz="1800" dirty="0"/>
              <a:t>(1 hour</a:t>
            </a:r>
            <a:r>
              <a:rPr lang="en-GB" sz="1800" dirty="0" smtClean="0"/>
              <a:t>)</a:t>
            </a:r>
          </a:p>
          <a:p>
            <a:pPr marL="0" indent="0">
              <a:buNone/>
            </a:pPr>
            <a:endParaRPr lang="en-GB" sz="1800" dirty="0"/>
          </a:p>
          <a:p>
            <a:r>
              <a:rPr lang="en-GB" dirty="0" smtClean="0"/>
              <a:t>Thursday </a:t>
            </a:r>
            <a:r>
              <a:rPr lang="en-GB" dirty="0" smtClean="0"/>
              <a:t>11</a:t>
            </a:r>
            <a:r>
              <a:rPr lang="en-GB" baseline="30000" dirty="0" smtClean="0"/>
              <a:t>th</a:t>
            </a:r>
            <a:r>
              <a:rPr lang="en-GB" dirty="0" smtClean="0"/>
              <a:t> – Arithmetic </a:t>
            </a:r>
            <a:r>
              <a:rPr lang="en-GB" sz="1800" dirty="0" smtClean="0"/>
              <a:t>(30mins) </a:t>
            </a:r>
            <a:r>
              <a:rPr lang="en-GB" dirty="0" smtClean="0"/>
              <a:t>and Maths Reasoning 1 </a:t>
            </a:r>
            <a:r>
              <a:rPr lang="en-GB" sz="1800" dirty="0" smtClean="0"/>
              <a:t>(40mins)</a:t>
            </a:r>
          </a:p>
          <a:p>
            <a:pPr marL="0" indent="0">
              <a:buNone/>
            </a:pPr>
            <a:endParaRPr lang="en-GB" sz="1800" dirty="0" smtClean="0"/>
          </a:p>
          <a:p>
            <a:r>
              <a:rPr lang="en-GB" dirty="0" smtClean="0"/>
              <a:t>Friday </a:t>
            </a:r>
            <a:r>
              <a:rPr lang="en-GB" dirty="0" smtClean="0"/>
              <a:t>12</a:t>
            </a:r>
            <a:r>
              <a:rPr lang="en-GB" baseline="30000" dirty="0" smtClean="0"/>
              <a:t>th</a:t>
            </a:r>
            <a:r>
              <a:rPr lang="en-GB" dirty="0" smtClean="0"/>
              <a:t> – Maths Reasoning 2 </a:t>
            </a:r>
            <a:r>
              <a:rPr lang="en-GB" sz="1800" dirty="0" smtClean="0"/>
              <a:t>(40mins)</a:t>
            </a:r>
            <a:endParaRPr lang="en-GB" sz="1800" dirty="0"/>
          </a:p>
        </p:txBody>
      </p:sp>
      <p:sp>
        <p:nvSpPr>
          <p:cNvPr id="5" name="Title 1"/>
          <p:cNvSpPr txBox="1">
            <a:spLocks/>
          </p:cNvSpPr>
          <p:nvPr/>
        </p:nvSpPr>
        <p:spPr>
          <a:xfrm>
            <a:off x="1259632" y="395192"/>
            <a:ext cx="6589712" cy="128111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dirty="0" smtClean="0"/>
              <a:t>The Timetable</a:t>
            </a:r>
          </a:p>
        </p:txBody>
      </p:sp>
      <p:pic>
        <p:nvPicPr>
          <p:cNvPr id="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21146"/>
            <a:ext cx="1179512"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6665164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73832"/>
            <a:ext cx="8229600" cy="1143000"/>
          </a:xfrm>
        </p:spPr>
        <p:txBody>
          <a:bodyPr>
            <a:normAutofit fontScale="90000"/>
          </a:bodyPr>
          <a:lstStyle/>
          <a:p>
            <a:r>
              <a:rPr lang="en-GB" dirty="0" smtClean="0"/>
              <a:t>Marking and Scores</a:t>
            </a:r>
            <a:br>
              <a:rPr lang="en-GB" dirty="0" smtClean="0"/>
            </a:br>
            <a:endParaRPr lang="en-GB" dirty="0"/>
          </a:p>
        </p:txBody>
      </p:sp>
      <p:sp>
        <p:nvSpPr>
          <p:cNvPr id="3" name="Content Placeholder 2"/>
          <p:cNvSpPr>
            <a:spLocks noGrp="1"/>
          </p:cNvSpPr>
          <p:nvPr>
            <p:ph idx="1"/>
          </p:nvPr>
        </p:nvSpPr>
        <p:spPr>
          <a:xfrm>
            <a:off x="467544" y="1600200"/>
            <a:ext cx="8229600" cy="5257800"/>
          </a:xfrm>
        </p:spPr>
        <p:txBody>
          <a:bodyPr>
            <a:normAutofit/>
          </a:bodyPr>
          <a:lstStyle/>
          <a:p>
            <a:endParaRPr lang="en-GB" dirty="0" smtClean="0"/>
          </a:p>
          <a:p>
            <a:r>
              <a:rPr lang="en-GB" sz="2800" dirty="0" smtClean="0"/>
              <a:t>These tests will be both set and marked externally, and the results will be used to measure the school’s performance.</a:t>
            </a:r>
          </a:p>
          <a:p>
            <a:r>
              <a:rPr lang="en-GB" sz="2800" dirty="0" smtClean="0"/>
              <a:t>A raw score is given to the children and then this is standardised across the nation.</a:t>
            </a:r>
          </a:p>
          <a:p>
            <a:r>
              <a:rPr lang="en-GB" sz="2800" dirty="0" smtClean="0"/>
              <a:t>A pass mark is 100 (scaled score).</a:t>
            </a:r>
          </a:p>
          <a:p>
            <a:r>
              <a:rPr lang="en-GB" sz="2800" dirty="0" smtClean="0"/>
              <a:t>A high scaled score is over 110.</a:t>
            </a:r>
          </a:p>
          <a:p>
            <a:r>
              <a:rPr lang="en-GB" sz="2800" dirty="0" smtClean="0"/>
              <a:t>Teacher assessments in writing</a:t>
            </a:r>
          </a:p>
          <a:p>
            <a:r>
              <a:rPr lang="en-GB" sz="2800" dirty="0" smtClean="0"/>
              <a:t>You will get these results at the end of July</a:t>
            </a:r>
          </a:p>
          <a:p>
            <a:endParaRPr lang="en-GB" dirty="0" smtClean="0"/>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656184" cy="1656184"/>
          </a:xfrm>
          <a:prstGeom prst="rect">
            <a:avLst/>
          </a:prstGeom>
        </p:spPr>
      </p:pic>
    </p:spTree>
    <p:extLst>
      <p:ext uri="{BB962C8B-B14F-4D97-AF65-F5344CB8AC3E}">
        <p14:creationId xmlns:p14="http://schemas.microsoft.com/office/powerpoint/2010/main" val="2902237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8414" t="25384" r="30625" b="24615"/>
          <a:stretch/>
        </p:blipFill>
        <p:spPr bwMode="auto">
          <a:xfrm>
            <a:off x="971600" y="209290"/>
            <a:ext cx="6840760" cy="6262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7333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The SATs Week</a:t>
            </a:r>
            <a:r>
              <a:rPr lang="en-GB" dirty="0" smtClean="0"/>
              <a:t/>
            </a:r>
            <a:br>
              <a:rPr lang="en-GB" dirty="0" smtClean="0"/>
            </a:br>
            <a:endParaRPr lang="en-GB" dirty="0"/>
          </a:p>
        </p:txBody>
      </p:sp>
      <p:sp>
        <p:nvSpPr>
          <p:cNvPr id="3" name="Content Placeholder 2"/>
          <p:cNvSpPr>
            <a:spLocks noGrp="1"/>
          </p:cNvSpPr>
          <p:nvPr>
            <p:ph idx="1"/>
          </p:nvPr>
        </p:nvSpPr>
        <p:spPr>
          <a:xfrm>
            <a:off x="457200" y="1417638"/>
            <a:ext cx="8229600" cy="5257800"/>
          </a:xfrm>
        </p:spPr>
        <p:txBody>
          <a:bodyPr>
            <a:normAutofit fontScale="70000" lnSpcReduction="20000"/>
          </a:bodyPr>
          <a:lstStyle/>
          <a:p>
            <a:endParaRPr lang="en-GB" dirty="0" smtClean="0"/>
          </a:p>
          <a:p>
            <a:r>
              <a:rPr lang="en-GB" dirty="0" smtClean="0"/>
              <a:t>Breakfast is held at school (details to follow.)</a:t>
            </a:r>
          </a:p>
          <a:p>
            <a:r>
              <a:rPr lang="en-GB" dirty="0" smtClean="0">
                <a:latin typeface="Maiandra GD" panose="020E0502030308020204" pitchFamily="34" charset="0"/>
              </a:rPr>
              <a:t>Most of the children will sit the test in their classroom.</a:t>
            </a:r>
          </a:p>
          <a:p>
            <a:r>
              <a:rPr lang="en-GB" dirty="0" smtClean="0">
                <a:latin typeface="Maiandra GD" panose="020E0502030308020204" pitchFamily="34" charset="0"/>
              </a:rPr>
              <a:t>Some will sit the test in the ICT suite or in other </a:t>
            </a:r>
            <a:r>
              <a:rPr lang="en-GB" dirty="0" smtClean="0">
                <a:latin typeface="Maiandra GD" panose="020E0502030308020204" pitchFamily="34" charset="0"/>
              </a:rPr>
              <a:t>rooms (this </a:t>
            </a:r>
            <a:r>
              <a:rPr lang="en-GB" dirty="0" smtClean="0">
                <a:latin typeface="Maiandra GD" panose="020E0502030308020204" pitchFamily="34" charset="0"/>
              </a:rPr>
              <a:t>will be based upon what is best for the individual child</a:t>
            </a:r>
            <a:r>
              <a:rPr lang="en-GB" dirty="0" smtClean="0">
                <a:latin typeface="Maiandra GD" panose="020E0502030308020204" pitchFamily="34" charset="0"/>
              </a:rPr>
              <a:t>.)</a:t>
            </a:r>
            <a:endParaRPr lang="en-GB" dirty="0" smtClean="0">
              <a:latin typeface="Maiandra GD" panose="020E0502030308020204" pitchFamily="34" charset="0"/>
            </a:endParaRPr>
          </a:p>
          <a:p>
            <a:r>
              <a:rPr lang="en-GB" dirty="0" smtClean="0">
                <a:latin typeface="Maiandra GD" panose="020E0502030308020204" pitchFamily="34" charset="0"/>
              </a:rPr>
              <a:t>A small number of children will have a reader </a:t>
            </a:r>
            <a:r>
              <a:rPr lang="en-GB" dirty="0" smtClean="0">
                <a:latin typeface="Maiandra GD" panose="020E0502030308020204" pitchFamily="34" charset="0"/>
              </a:rPr>
              <a:t>and/or </a:t>
            </a:r>
            <a:r>
              <a:rPr lang="en-GB" dirty="0" smtClean="0">
                <a:latin typeface="Maiandra GD" panose="020E0502030308020204" pitchFamily="34" charset="0"/>
              </a:rPr>
              <a:t>have extra </a:t>
            </a:r>
            <a:r>
              <a:rPr lang="en-GB" dirty="0" smtClean="0">
                <a:latin typeface="Maiandra GD" panose="020E0502030308020204" pitchFamily="34" charset="0"/>
              </a:rPr>
              <a:t>time.</a:t>
            </a:r>
            <a:endParaRPr lang="en-GB" dirty="0" smtClean="0">
              <a:latin typeface="Maiandra GD" panose="020E0502030308020204" pitchFamily="34" charset="0"/>
            </a:endParaRPr>
          </a:p>
          <a:p>
            <a:r>
              <a:rPr lang="en-GB" dirty="0" smtClean="0">
                <a:latin typeface="Maiandra GD" panose="020E0502030308020204" pitchFamily="34" charset="0"/>
              </a:rPr>
              <a:t>In order to have a reader or have extra time, the child’s reading age has to be at least 2 years below their actual age or they need to meet other specific </a:t>
            </a:r>
            <a:r>
              <a:rPr lang="en-GB" dirty="0" smtClean="0">
                <a:latin typeface="Maiandra GD" panose="020E0502030308020204" pitchFamily="34" charset="0"/>
              </a:rPr>
              <a:t>criteria.</a:t>
            </a:r>
            <a:endParaRPr lang="en-GB" dirty="0" smtClean="0">
              <a:latin typeface="Maiandra GD" panose="020E0502030308020204" pitchFamily="34" charset="0"/>
            </a:endParaRPr>
          </a:p>
          <a:p>
            <a:r>
              <a:rPr lang="en-GB" dirty="0" smtClean="0">
                <a:latin typeface="Maiandra GD" panose="020E0502030308020204" pitchFamily="34" charset="0"/>
              </a:rPr>
              <a:t>All other children can have questions read to them but they </a:t>
            </a:r>
            <a:r>
              <a:rPr lang="en-GB" b="1" u="sng" dirty="0" smtClean="0">
                <a:latin typeface="Maiandra GD" panose="020E0502030308020204" pitchFamily="34" charset="0"/>
              </a:rPr>
              <a:t>must ask for this </a:t>
            </a:r>
            <a:r>
              <a:rPr lang="en-GB" dirty="0" smtClean="0">
                <a:latin typeface="Maiandra GD" panose="020E0502030308020204" pitchFamily="34" charset="0"/>
              </a:rPr>
              <a:t>(excluding Reading paper).</a:t>
            </a:r>
          </a:p>
          <a:p>
            <a:r>
              <a:rPr lang="en-GB" dirty="0" smtClean="0"/>
              <a:t>In the afternoon, they may go to the recreation ground and do some tasks for the following test.</a:t>
            </a:r>
          </a:p>
          <a:p>
            <a:r>
              <a:rPr lang="en-GB" dirty="0" smtClean="0"/>
              <a:t>Fun Farm </a:t>
            </a:r>
            <a:r>
              <a:rPr lang="en-GB" dirty="0" smtClean="0"/>
              <a:t>Day (date to follow)</a:t>
            </a:r>
            <a:endParaRPr lang="en-GB" dirty="0" smtClean="0"/>
          </a:p>
          <a:p>
            <a:r>
              <a:rPr lang="en-GB" dirty="0" smtClean="0"/>
              <a:t>Last year lots of children said it was their best week of the year.</a:t>
            </a:r>
          </a:p>
          <a:p>
            <a:endParaRPr lang="en-GB" dirty="0" smtClean="0"/>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339552" cy="1339552"/>
          </a:xfrm>
          <a:prstGeom prst="rect">
            <a:avLst/>
          </a:prstGeom>
        </p:spPr>
      </p:pic>
    </p:spTree>
    <p:extLst>
      <p:ext uri="{BB962C8B-B14F-4D97-AF65-F5344CB8AC3E}">
        <p14:creationId xmlns:p14="http://schemas.microsoft.com/office/powerpoint/2010/main" val="15005710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63688" y="2852936"/>
            <a:ext cx="5688632" cy="830997"/>
          </a:xfrm>
          <a:prstGeom prst="rect">
            <a:avLst/>
          </a:prstGeom>
        </p:spPr>
        <p:txBody>
          <a:bodyPr wrap="square">
            <a:spAutoFit/>
          </a:bodyPr>
          <a:lstStyle/>
          <a:p>
            <a:pPr algn="ctr"/>
            <a:r>
              <a:rPr lang="en-GB" sz="4800" b="1" dirty="0" smtClean="0"/>
              <a:t>The Individual Papers</a:t>
            </a:r>
            <a:endParaRPr lang="en-GB" sz="4800"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656184" cy="1656184"/>
          </a:xfrm>
          <a:prstGeom prst="rect">
            <a:avLst/>
          </a:prstGeom>
        </p:spPr>
      </p:pic>
    </p:spTree>
    <p:extLst>
      <p:ext uri="{BB962C8B-B14F-4D97-AF65-F5344CB8AC3E}">
        <p14:creationId xmlns:p14="http://schemas.microsoft.com/office/powerpoint/2010/main" val="996436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KS2 reading </a:t>
            </a:r>
            <a:r>
              <a:rPr lang="en-GB" dirty="0"/>
              <a:t>t</a:t>
            </a:r>
            <a:r>
              <a:rPr lang="en-GB" dirty="0" smtClean="0"/>
              <a:t>est</a:t>
            </a:r>
            <a:br>
              <a:rPr lang="en-GB" dirty="0" smtClean="0"/>
            </a:br>
            <a:endParaRPr lang="en-GB" dirty="0"/>
          </a:p>
        </p:txBody>
      </p:sp>
      <p:sp>
        <p:nvSpPr>
          <p:cNvPr id="3" name="Content Placeholder 2"/>
          <p:cNvSpPr>
            <a:spLocks noGrp="1"/>
          </p:cNvSpPr>
          <p:nvPr>
            <p:ph idx="1"/>
          </p:nvPr>
        </p:nvSpPr>
        <p:spPr/>
        <p:txBody>
          <a:bodyPr>
            <a:normAutofit fontScale="70000" lnSpcReduction="20000"/>
          </a:bodyPr>
          <a:lstStyle/>
          <a:p>
            <a:endParaRPr lang="en-GB" dirty="0" smtClean="0"/>
          </a:p>
          <a:p>
            <a:pPr marL="0" indent="0"/>
            <a:r>
              <a:rPr lang="en-GB" dirty="0" smtClean="0"/>
              <a:t>Single paper with three passages of text. </a:t>
            </a:r>
          </a:p>
          <a:p>
            <a:pPr marL="0" indent="0"/>
            <a:r>
              <a:rPr lang="en-GB" dirty="0" smtClean="0"/>
              <a:t>One hour long, including reading time.</a:t>
            </a:r>
          </a:p>
          <a:p>
            <a:pPr marL="0" indent="0">
              <a:buNone/>
            </a:pPr>
            <a:r>
              <a:rPr lang="en-GB" dirty="0" smtClean="0"/>
              <a:t>There will be a selection of question types, including:</a:t>
            </a:r>
          </a:p>
          <a:p>
            <a:r>
              <a:rPr lang="en-GB" b="1" dirty="0" smtClean="0"/>
              <a:t>Ranking/ordering</a:t>
            </a:r>
            <a:r>
              <a:rPr lang="en-GB" dirty="0" smtClean="0"/>
              <a:t>, e.g. ‘Number the events below to show the order in which they happen in the story’</a:t>
            </a:r>
          </a:p>
          <a:p>
            <a:r>
              <a:rPr lang="en-GB" b="1" dirty="0" smtClean="0"/>
              <a:t>Labelling</a:t>
            </a:r>
            <a:r>
              <a:rPr lang="en-GB" dirty="0" smtClean="0"/>
              <a:t>, e.g. ‘Label the text to show the title of the story’</a:t>
            </a:r>
          </a:p>
          <a:p>
            <a:r>
              <a:rPr lang="en-GB" b="1" dirty="0" smtClean="0"/>
              <a:t>Find and copy</a:t>
            </a:r>
            <a:r>
              <a:rPr lang="en-GB" dirty="0" smtClean="0"/>
              <a:t>, e.g. ‘Find and copy one word that suggests what the weather is like in the story’</a:t>
            </a:r>
          </a:p>
          <a:p>
            <a:r>
              <a:rPr lang="en-GB" b="1" dirty="0" smtClean="0"/>
              <a:t>Short constructed response</a:t>
            </a:r>
            <a:r>
              <a:rPr lang="en-GB" dirty="0" smtClean="0"/>
              <a:t>, e.g. ‘What does the bear eat?’</a:t>
            </a:r>
          </a:p>
          <a:p>
            <a:r>
              <a:rPr lang="en-GB" b="1" dirty="0" smtClean="0"/>
              <a:t>Open-ended response</a:t>
            </a:r>
            <a:r>
              <a:rPr lang="en-GB" dirty="0" smtClean="0"/>
              <a:t>, e.g. ‘Look at the sentence that begins </a:t>
            </a:r>
            <a:r>
              <a:rPr lang="en-GB" dirty="0" smtClean="0"/>
              <a:t>‘Once </a:t>
            </a:r>
            <a:r>
              <a:rPr lang="en-GB" dirty="0" smtClean="0"/>
              <a:t>upon a time. How does the writer increase the tension throughout this paragraph? Explain fully, referring to the text in your answer.’</a:t>
            </a:r>
          </a:p>
          <a:p>
            <a:endParaRPr lang="en-GB" dirty="0" smtClean="0"/>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584176" cy="1584176"/>
          </a:xfrm>
          <a:prstGeom prst="rect">
            <a:avLst/>
          </a:prstGeom>
        </p:spPr>
      </p:pic>
    </p:spTree>
    <p:extLst>
      <p:ext uri="{BB962C8B-B14F-4D97-AF65-F5344CB8AC3E}">
        <p14:creationId xmlns:p14="http://schemas.microsoft.com/office/powerpoint/2010/main" val="2342216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Comprehension Skills</a:t>
            </a:r>
            <a:br>
              <a:rPr lang="en-GB" dirty="0" smtClean="0"/>
            </a:br>
            <a:endParaRPr lang="en-GB" dirty="0"/>
          </a:p>
        </p:txBody>
      </p:sp>
      <p:sp>
        <p:nvSpPr>
          <p:cNvPr id="3" name="Content Placeholder 2"/>
          <p:cNvSpPr>
            <a:spLocks noGrp="1"/>
          </p:cNvSpPr>
          <p:nvPr>
            <p:ph idx="1"/>
          </p:nvPr>
        </p:nvSpPr>
        <p:spPr>
          <a:xfrm>
            <a:off x="457200" y="1600200"/>
            <a:ext cx="8229600" cy="4997152"/>
          </a:xfrm>
        </p:spPr>
        <p:txBody>
          <a:bodyPr>
            <a:normAutofit fontScale="85000" lnSpcReduction="20000"/>
          </a:bodyPr>
          <a:lstStyle/>
          <a:p>
            <a:endParaRPr lang="en-GB" dirty="0" smtClean="0"/>
          </a:p>
          <a:p>
            <a:r>
              <a:rPr lang="en-GB" b="1" dirty="0" smtClean="0"/>
              <a:t>Retrieval of facts: </a:t>
            </a:r>
            <a:r>
              <a:rPr lang="en-GB" dirty="0" smtClean="0"/>
              <a:t>finding specific information.</a:t>
            </a:r>
          </a:p>
          <a:p>
            <a:r>
              <a:rPr lang="en-GB" b="1" dirty="0" smtClean="0"/>
              <a:t>Inference and deduction: </a:t>
            </a:r>
            <a:r>
              <a:rPr lang="en-GB" dirty="0" smtClean="0"/>
              <a:t>reading between the lines.</a:t>
            </a:r>
          </a:p>
          <a:p>
            <a:r>
              <a:rPr lang="en-GB" b="1" dirty="0" smtClean="0"/>
              <a:t>Identifying and understanding language: </a:t>
            </a:r>
            <a:r>
              <a:rPr lang="en-GB" dirty="0" smtClean="0"/>
              <a:t>words in context, writer’s choice of words.</a:t>
            </a:r>
          </a:p>
          <a:p>
            <a:r>
              <a:rPr lang="en-GB" b="1" dirty="0" smtClean="0"/>
              <a:t>Summarising: </a:t>
            </a:r>
            <a:r>
              <a:rPr lang="en-GB" dirty="0" smtClean="0"/>
              <a:t>main ideas from more than one paragraph.</a:t>
            </a:r>
          </a:p>
          <a:p>
            <a:r>
              <a:rPr lang="en-GB" b="1" dirty="0" smtClean="0"/>
              <a:t>Making predictions: </a:t>
            </a:r>
            <a:r>
              <a:rPr lang="en-GB" dirty="0" smtClean="0"/>
              <a:t>what may happen.</a:t>
            </a:r>
          </a:p>
          <a:p>
            <a:r>
              <a:rPr lang="en-GB" b="1" dirty="0" smtClean="0"/>
              <a:t>Understanding the text as a whole: </a:t>
            </a:r>
            <a:r>
              <a:rPr lang="en-GB" dirty="0" smtClean="0"/>
              <a:t>sequence of events or making comparisons</a:t>
            </a:r>
            <a:r>
              <a:rPr lang="en-GB" dirty="0" smtClean="0"/>
              <a:t>.</a:t>
            </a:r>
          </a:p>
          <a:p>
            <a:endParaRPr lang="en-GB" dirty="0" smtClean="0"/>
          </a:p>
          <a:p>
            <a:pPr algn="ctr">
              <a:buNone/>
            </a:pPr>
            <a:r>
              <a:rPr lang="en-GB" dirty="0" smtClean="0">
                <a:solidFill>
                  <a:srgbClr val="FF0000"/>
                </a:solidFill>
              </a:rPr>
              <a:t>USE EVIDENCE TO SUPPORT ANSWERS</a:t>
            </a:r>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584176" cy="1584176"/>
          </a:xfrm>
          <a:prstGeom prst="rect">
            <a:avLst/>
          </a:prstGeom>
        </p:spPr>
      </p:pic>
    </p:spTree>
    <p:extLst>
      <p:ext uri="{BB962C8B-B14F-4D97-AF65-F5344CB8AC3E}">
        <p14:creationId xmlns:p14="http://schemas.microsoft.com/office/powerpoint/2010/main" val="3355341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lstStyle/>
          <a:p>
            <a:r>
              <a:rPr lang="en-GB" dirty="0" smtClean="0"/>
              <a:t>Sample KS2 Reading </a:t>
            </a:r>
            <a:r>
              <a:rPr lang="en-GB" dirty="0" smtClean="0"/>
              <a:t>Texts</a:t>
            </a:r>
            <a:endParaRPr lang="en-GB" dirty="0"/>
          </a:p>
        </p:txBody>
      </p:sp>
      <p:pic>
        <p:nvPicPr>
          <p:cNvPr id="2355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772" t="11294" r="32500" b="7345"/>
          <a:stretch/>
        </p:blipFill>
        <p:spPr bwMode="auto">
          <a:xfrm>
            <a:off x="2771800" y="1332547"/>
            <a:ext cx="3588620"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Final-Large-Circular-School-RGB-Logo-0-57-166-(Pantone-286)-2.png"/>
          <p:cNvPicPr>
            <a:picLocks noChangeAspect="1"/>
          </p:cNvPicPr>
          <p:nvPr/>
        </p:nvPicPr>
        <p:blipFill>
          <a:blip r:embed="rId4"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37487128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lstStyle/>
          <a:p>
            <a:r>
              <a:rPr lang="en-GB" dirty="0" smtClean="0"/>
              <a:t>Sample KS2 Reading </a:t>
            </a:r>
            <a:r>
              <a:rPr lang="en-GB" dirty="0" smtClean="0"/>
              <a:t>Texts</a:t>
            </a:r>
            <a:endParaRPr lang="en-GB" dirty="0"/>
          </a:p>
        </p:txBody>
      </p:sp>
      <p:pic>
        <p:nvPicPr>
          <p:cNvPr id="2457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993" t="16412" r="32390" b="5334"/>
          <a:stretch/>
        </p:blipFill>
        <p:spPr bwMode="auto">
          <a:xfrm>
            <a:off x="1534838" y="1484784"/>
            <a:ext cx="3757242" cy="5018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572" t="12715" r="32428" b="11685"/>
          <a:stretch/>
        </p:blipFill>
        <p:spPr bwMode="auto">
          <a:xfrm>
            <a:off x="5076055" y="1494561"/>
            <a:ext cx="3816119" cy="5008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Final-Large-Circular-School-RGB-Logo-0-57-166-(Pantone-286)-2.png"/>
          <p:cNvPicPr>
            <a:picLocks noChangeAspect="1"/>
          </p:cNvPicPr>
          <p:nvPr/>
        </p:nvPicPr>
        <p:blipFill>
          <a:blip r:embed="rId5"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29738415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lstStyle/>
          <a:p>
            <a:r>
              <a:rPr lang="en-GB" dirty="0" smtClean="0"/>
              <a:t>Sample KS2 Reading questions</a:t>
            </a:r>
            <a:endParaRPr lang="en-GB" dirty="0"/>
          </a:p>
        </p:txBody>
      </p:sp>
      <p:pic>
        <p:nvPicPr>
          <p:cNvPr id="2560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5881" t="16765" r="34706" b="16529"/>
          <a:stretch/>
        </p:blipFill>
        <p:spPr bwMode="auto">
          <a:xfrm>
            <a:off x="467544" y="514472"/>
            <a:ext cx="4124346" cy="584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5964" t="24714" r="35215" b="17000"/>
          <a:stretch/>
        </p:blipFill>
        <p:spPr bwMode="auto">
          <a:xfrm>
            <a:off x="4298468" y="476672"/>
            <a:ext cx="4522004" cy="5715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79315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4973" y="701824"/>
            <a:ext cx="7437512" cy="1143000"/>
          </a:xfrm>
        </p:spPr>
        <p:txBody>
          <a:bodyPr>
            <a:normAutofit fontScale="90000"/>
          </a:bodyPr>
          <a:lstStyle/>
          <a:p>
            <a:r>
              <a:rPr lang="en-GB" dirty="0" smtClean="0"/>
              <a:t>How to support your child with Reading</a:t>
            </a:r>
            <a:br>
              <a:rPr lang="en-GB" dirty="0" smtClean="0"/>
            </a:br>
            <a:endParaRPr lang="en-GB" dirty="0"/>
          </a:p>
        </p:txBody>
      </p:sp>
      <p:sp>
        <p:nvSpPr>
          <p:cNvPr id="4" name="Content Placeholder 3"/>
          <p:cNvSpPr>
            <a:spLocks noGrp="1"/>
          </p:cNvSpPr>
          <p:nvPr>
            <p:ph idx="1"/>
          </p:nvPr>
        </p:nvSpPr>
        <p:spPr>
          <a:xfrm>
            <a:off x="457200" y="1600200"/>
            <a:ext cx="8229600" cy="5257800"/>
          </a:xfrm>
        </p:spPr>
        <p:txBody>
          <a:bodyPr>
            <a:normAutofit fontScale="55000" lnSpcReduction="20000"/>
          </a:bodyPr>
          <a:lstStyle/>
          <a:p>
            <a:endParaRPr lang="en-GB" dirty="0" smtClean="0"/>
          </a:p>
          <a:p>
            <a:r>
              <a:rPr lang="en-GB" sz="5100" dirty="0" smtClean="0"/>
              <a:t>Read with your child: get your child to read aloud to you, and then </a:t>
            </a:r>
            <a:r>
              <a:rPr lang="en-GB" sz="5100" b="1" dirty="0" smtClean="0"/>
              <a:t>ask them questions </a:t>
            </a:r>
            <a:r>
              <a:rPr lang="en-GB" sz="5100" dirty="0" smtClean="0"/>
              <a:t>such as the examples given </a:t>
            </a:r>
            <a:r>
              <a:rPr lang="en-GB" sz="5100" dirty="0" smtClean="0"/>
              <a:t>previously. </a:t>
            </a:r>
            <a:endParaRPr lang="en-GB" sz="5100" dirty="0" smtClean="0"/>
          </a:p>
          <a:p>
            <a:r>
              <a:rPr lang="en-GB" sz="5100" dirty="0" smtClean="0"/>
              <a:t>Foster a love of reading.</a:t>
            </a:r>
          </a:p>
          <a:p>
            <a:r>
              <a:rPr lang="en-GB" sz="5100" dirty="0" smtClean="0"/>
              <a:t>Read little and often.</a:t>
            </a:r>
          </a:p>
          <a:p>
            <a:r>
              <a:rPr lang="en-GB" sz="5100" dirty="0" smtClean="0"/>
              <a:t>Read a range of genres: poetry, fiction, non-fiction, newspapers</a:t>
            </a:r>
          </a:p>
          <a:p>
            <a:r>
              <a:rPr lang="en-GB" sz="5100" dirty="0" smtClean="0"/>
              <a:t>Read aloud to your child whilst your child follows the text: listening is an important part of reading; it will help your child learn the importance of punctuation and reading with expression. </a:t>
            </a:r>
            <a:endParaRPr lang="en-GB" sz="5100" dirty="0" smtClean="0"/>
          </a:p>
          <a:p>
            <a:r>
              <a:rPr lang="en-GB" sz="5100" dirty="0" smtClean="0"/>
              <a:t>Get them to read at pace- time them!</a:t>
            </a:r>
            <a:endParaRPr lang="en-GB" sz="5100" dirty="0" smtClean="0"/>
          </a:p>
          <a:p>
            <a:endParaRPr lang="en-GB" dirty="0"/>
          </a:p>
        </p:txBody>
      </p:sp>
      <p:pic>
        <p:nvPicPr>
          <p:cNvPr id="6" name="Picture 5" descr="Final-Large-Circular-School-RGB-Logo-0-57-166-(Pantone-286)-2.png"/>
          <p:cNvPicPr>
            <a:picLocks noChangeAspect="1"/>
          </p:cNvPicPr>
          <p:nvPr/>
        </p:nvPicPr>
        <p:blipFill>
          <a:blip r:embed="rId3" cstate="print"/>
          <a:stretch>
            <a:fillRect/>
          </a:stretch>
        </p:blipFill>
        <p:spPr>
          <a:xfrm>
            <a:off x="251520" y="260648"/>
            <a:ext cx="1584176" cy="1584176"/>
          </a:xfrm>
          <a:prstGeom prst="rect">
            <a:avLst/>
          </a:prstGeom>
        </p:spPr>
      </p:pic>
    </p:spTree>
    <p:extLst>
      <p:ext uri="{BB962C8B-B14F-4D97-AF65-F5344CB8AC3E}">
        <p14:creationId xmlns:p14="http://schemas.microsoft.com/office/powerpoint/2010/main" val="2857256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701824"/>
            <a:ext cx="6861448" cy="1143000"/>
          </a:xfrm>
        </p:spPr>
        <p:txBody>
          <a:bodyPr>
            <a:normAutofit fontScale="90000"/>
          </a:bodyPr>
          <a:lstStyle/>
          <a:p>
            <a:r>
              <a:rPr lang="en-GB" dirty="0" smtClean="0"/>
              <a:t>The KS2 grammar, punctuation and spelling test</a:t>
            </a:r>
            <a:br>
              <a:rPr lang="en-GB" dirty="0" smtClean="0"/>
            </a:br>
            <a:endParaRPr lang="en-GB" dirty="0"/>
          </a:p>
        </p:txBody>
      </p:sp>
      <p:sp>
        <p:nvSpPr>
          <p:cNvPr id="3" name="Content Placeholder 2"/>
          <p:cNvSpPr>
            <a:spLocks noGrp="1"/>
          </p:cNvSpPr>
          <p:nvPr>
            <p:ph idx="1"/>
          </p:nvPr>
        </p:nvSpPr>
        <p:spPr>
          <a:xfrm>
            <a:off x="457200" y="1600200"/>
            <a:ext cx="8229600" cy="4853136"/>
          </a:xfrm>
        </p:spPr>
        <p:txBody>
          <a:bodyPr>
            <a:normAutofit fontScale="77500" lnSpcReduction="20000"/>
          </a:bodyPr>
          <a:lstStyle/>
          <a:p>
            <a:endParaRPr lang="en-GB" dirty="0" smtClean="0"/>
          </a:p>
          <a:p>
            <a:pPr marL="0" indent="0"/>
            <a:r>
              <a:rPr lang="en-GB" dirty="0" smtClean="0"/>
              <a:t>2 parts </a:t>
            </a:r>
          </a:p>
          <a:p>
            <a:pPr marL="0" indent="0"/>
            <a:r>
              <a:rPr lang="en-GB" dirty="0" smtClean="0"/>
              <a:t>Grammar paper (45 minutes)</a:t>
            </a:r>
          </a:p>
          <a:p>
            <a:pPr marL="0" indent="0"/>
            <a:r>
              <a:rPr lang="en-GB" dirty="0" smtClean="0"/>
              <a:t>Aural spelling test of 20 words, lasting around 15 </a:t>
            </a:r>
            <a:r>
              <a:rPr lang="en-GB" dirty="0" smtClean="0"/>
              <a:t>minutes (read by school staff.)</a:t>
            </a:r>
            <a:endParaRPr lang="en-GB" dirty="0" smtClean="0"/>
          </a:p>
          <a:p>
            <a:pPr marL="0" indent="0">
              <a:buNone/>
            </a:pPr>
            <a:endParaRPr lang="en-GB" dirty="0" smtClean="0"/>
          </a:p>
          <a:p>
            <a:pPr marL="0" indent="0">
              <a:buNone/>
            </a:pPr>
            <a:r>
              <a:rPr lang="en-GB" dirty="0" smtClean="0"/>
              <a:t>The grammar and punctuation test will include two sub-types of questions:</a:t>
            </a:r>
          </a:p>
          <a:p>
            <a:r>
              <a:rPr lang="en-GB" b="1" dirty="0" smtClean="0"/>
              <a:t>Selected response</a:t>
            </a:r>
            <a:r>
              <a:rPr lang="en-GB" dirty="0" smtClean="0"/>
              <a:t>, e.g. ‘Identify the adjectives in the sentence below.’</a:t>
            </a:r>
          </a:p>
          <a:p>
            <a:r>
              <a:rPr lang="en-GB" b="1" dirty="0" smtClean="0"/>
              <a:t>Constructed response</a:t>
            </a:r>
            <a:r>
              <a:rPr lang="en-GB" dirty="0" smtClean="0"/>
              <a:t>, e.g. ‘Correct/complete/rewrite the sentence below,’ or, ‘The sentence below has an apostrophe missing. Explain why it needs an apostrophe.’</a:t>
            </a:r>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42168086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normAutofit fontScale="90000"/>
          </a:bodyPr>
          <a:lstStyle/>
          <a:p>
            <a:r>
              <a:rPr lang="en-GB" dirty="0" smtClean="0"/>
              <a:t>Sample KS2 Grammar questions</a:t>
            </a:r>
            <a:endParaRPr lang="en-GB" dirty="0"/>
          </a:p>
        </p:txBody>
      </p:sp>
      <p:pic>
        <p:nvPicPr>
          <p:cNvPr id="1536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213" t="22764" r="32500" b="24294"/>
          <a:stretch/>
        </p:blipFill>
        <p:spPr bwMode="auto">
          <a:xfrm>
            <a:off x="2627784" y="1340768"/>
            <a:ext cx="4424082" cy="4034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Final-Large-Circular-School-RGB-Logo-0-57-166-(Pantone-286)-2.png"/>
          <p:cNvPicPr>
            <a:picLocks noChangeAspect="1"/>
          </p:cNvPicPr>
          <p:nvPr/>
        </p:nvPicPr>
        <p:blipFill>
          <a:blip r:embed="rId4"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17339204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normAutofit fontScale="90000"/>
          </a:bodyPr>
          <a:lstStyle/>
          <a:p>
            <a:r>
              <a:rPr lang="en-GB" dirty="0" smtClean="0"/>
              <a:t>Sample KS2 Grammar questions</a:t>
            </a:r>
            <a:endParaRPr lang="en-GB" dirty="0"/>
          </a:p>
        </p:txBody>
      </p:sp>
      <p:pic>
        <p:nvPicPr>
          <p:cNvPr id="2150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315" t="52411" r="29632" b="10001"/>
          <a:stretch/>
        </p:blipFill>
        <p:spPr bwMode="auto">
          <a:xfrm>
            <a:off x="1907704" y="1556792"/>
            <a:ext cx="6057113" cy="3739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Final-Large-Circular-School-RGB-Logo-0-57-166-(Pantone-286)-2.png"/>
          <p:cNvPicPr>
            <a:picLocks noChangeAspect="1"/>
          </p:cNvPicPr>
          <p:nvPr/>
        </p:nvPicPr>
        <p:blipFill>
          <a:blip r:embed="rId4"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36967500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65212"/>
            <a:ext cx="7427168" cy="1143000"/>
          </a:xfrm>
        </p:spPr>
        <p:txBody>
          <a:bodyPr>
            <a:normAutofit fontScale="90000"/>
          </a:bodyPr>
          <a:lstStyle/>
          <a:p>
            <a:r>
              <a:rPr lang="en-GB" dirty="0" smtClean="0"/>
              <a:t>How to support your child with Grammar, spelling and punctuation</a:t>
            </a:r>
            <a:endParaRPr lang="en-GB" dirty="0"/>
          </a:p>
        </p:txBody>
      </p:sp>
      <p:sp>
        <p:nvSpPr>
          <p:cNvPr id="3" name="Content Placeholder 2"/>
          <p:cNvSpPr>
            <a:spLocks noGrp="1"/>
          </p:cNvSpPr>
          <p:nvPr>
            <p:ph idx="1"/>
          </p:nvPr>
        </p:nvSpPr>
        <p:spPr/>
        <p:txBody>
          <a:bodyPr>
            <a:normAutofit fontScale="77500" lnSpcReduction="20000"/>
          </a:bodyPr>
          <a:lstStyle/>
          <a:p>
            <a:pPr>
              <a:buNone/>
            </a:pPr>
            <a:endParaRPr lang="en-GB" dirty="0"/>
          </a:p>
          <a:p>
            <a:endParaRPr lang="en-GB" dirty="0" smtClean="0"/>
          </a:p>
          <a:p>
            <a:r>
              <a:rPr lang="en-GB" dirty="0" smtClean="0"/>
              <a:t>Help your child learn the spellings that are sent home </a:t>
            </a:r>
          </a:p>
          <a:p>
            <a:r>
              <a:rPr lang="en-GB" dirty="0" smtClean="0"/>
              <a:t>When reading to and/or with your child discuss they use of </a:t>
            </a:r>
            <a:r>
              <a:rPr lang="en-GB" dirty="0" smtClean="0"/>
              <a:t>punctuation (inverted </a:t>
            </a:r>
            <a:r>
              <a:rPr lang="en-GB" dirty="0" smtClean="0"/>
              <a:t>commas to mark speech, the use of parenthesis (brackets) to add additional information, the use of capital </a:t>
            </a:r>
            <a:r>
              <a:rPr lang="en-GB" dirty="0" smtClean="0"/>
              <a:t>letters) </a:t>
            </a:r>
            <a:r>
              <a:rPr lang="en-GB" dirty="0" smtClean="0"/>
              <a:t>etc. </a:t>
            </a:r>
          </a:p>
          <a:p>
            <a:r>
              <a:rPr lang="en-GB" dirty="0" smtClean="0"/>
              <a:t>Revision books. Unfortunately, the grammar paper relies on a child knowing the terminology e.g. subordinate clause, main clause, adjective, article, passive, active – and many more. </a:t>
            </a:r>
          </a:p>
          <a:p>
            <a:r>
              <a:rPr lang="en-GB" dirty="0" smtClean="0"/>
              <a:t>CPG and Rising </a:t>
            </a:r>
            <a:r>
              <a:rPr lang="en-GB" dirty="0" smtClean="0"/>
              <a:t>Stars </a:t>
            </a:r>
            <a:r>
              <a:rPr lang="en-GB" dirty="0" smtClean="0"/>
              <a:t>publish some good texts</a:t>
            </a:r>
            <a:r>
              <a:rPr lang="en-GB" dirty="0" smtClean="0"/>
              <a:t>.</a:t>
            </a:r>
          </a:p>
          <a:p>
            <a:r>
              <a:rPr lang="en-GB" dirty="0" smtClean="0"/>
              <a:t>Support with homework sent home.</a:t>
            </a:r>
            <a:endParaRPr lang="en-GB" dirty="0" smtClean="0"/>
          </a:p>
          <a:p>
            <a:endParaRPr lang="en-GB" dirty="0" smtClean="0"/>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368152" cy="1368152"/>
          </a:xfrm>
          <a:prstGeom prst="rect">
            <a:avLst/>
          </a:prstGeom>
        </p:spPr>
      </p:pic>
    </p:spTree>
    <p:extLst>
      <p:ext uri="{BB962C8B-B14F-4D97-AF65-F5344CB8AC3E}">
        <p14:creationId xmlns:p14="http://schemas.microsoft.com/office/powerpoint/2010/main" val="3094084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KS2 </a:t>
            </a:r>
            <a:r>
              <a:rPr lang="en-GB" dirty="0" smtClean="0"/>
              <a:t>Maths Test</a:t>
            </a:r>
            <a:r>
              <a:rPr lang="en-GB" dirty="0" smtClean="0"/>
              <a:t/>
            </a:r>
            <a:br>
              <a:rPr lang="en-GB" dirty="0" smtClean="0"/>
            </a:br>
            <a:endParaRPr lang="en-GB" dirty="0"/>
          </a:p>
        </p:txBody>
      </p:sp>
      <p:sp>
        <p:nvSpPr>
          <p:cNvPr id="3" name="Content Placeholder 2"/>
          <p:cNvSpPr>
            <a:spLocks noGrp="1"/>
          </p:cNvSpPr>
          <p:nvPr>
            <p:ph idx="1"/>
          </p:nvPr>
        </p:nvSpPr>
        <p:spPr>
          <a:xfrm>
            <a:off x="457200" y="1844824"/>
            <a:ext cx="8229600" cy="4281339"/>
          </a:xfrm>
        </p:spPr>
        <p:txBody>
          <a:bodyPr>
            <a:normAutofit fontScale="70000" lnSpcReduction="20000"/>
          </a:bodyPr>
          <a:lstStyle/>
          <a:p>
            <a:pPr marL="0" indent="0">
              <a:buNone/>
            </a:pPr>
            <a:r>
              <a:rPr lang="en-GB" dirty="0" smtClean="0"/>
              <a:t>Children will sit three papers in maths:</a:t>
            </a:r>
          </a:p>
          <a:p>
            <a:r>
              <a:rPr lang="en-GB" b="1" dirty="0" smtClean="0"/>
              <a:t>Paper 1</a:t>
            </a:r>
            <a:r>
              <a:rPr lang="en-GB" dirty="0" smtClean="0"/>
              <a:t>: arithmetic, 30 minutes. Fixed response questions, where children have to give the correct answer. These are all calculation based.</a:t>
            </a:r>
          </a:p>
          <a:p>
            <a:r>
              <a:rPr lang="en-GB" b="1" dirty="0" smtClean="0"/>
              <a:t>Papers 2 and 3: </a:t>
            </a:r>
            <a:r>
              <a:rPr lang="en-GB" dirty="0" smtClean="0"/>
              <a:t>reasoning, 40 minutes per paper</a:t>
            </a:r>
          </a:p>
          <a:p>
            <a:pPr>
              <a:buNone/>
            </a:pPr>
            <a:r>
              <a:rPr lang="en-GB" dirty="0" smtClean="0"/>
              <a:t>Papers 2 and 3 will involve a number of question types, including:</a:t>
            </a:r>
          </a:p>
          <a:p>
            <a:pPr>
              <a:buFont typeface="Wingdings" pitchFamily="2" charset="2"/>
              <a:buChar char="Ø"/>
            </a:pPr>
            <a:r>
              <a:rPr lang="en-GB" dirty="0" smtClean="0"/>
              <a:t>Multiple choice</a:t>
            </a:r>
          </a:p>
          <a:p>
            <a:pPr>
              <a:buFont typeface="Wingdings" pitchFamily="2" charset="2"/>
              <a:buChar char="Ø"/>
            </a:pPr>
            <a:r>
              <a:rPr lang="en-GB" dirty="0" smtClean="0"/>
              <a:t>True or false</a:t>
            </a:r>
          </a:p>
          <a:p>
            <a:pPr>
              <a:buFont typeface="Wingdings" pitchFamily="2" charset="2"/>
              <a:buChar char="Ø"/>
            </a:pPr>
            <a:r>
              <a:rPr lang="en-GB" dirty="0" smtClean="0"/>
              <a:t>Constrained questions, e.g. giving the answer to a calculation, drawing a shape or completing a table or chart</a:t>
            </a:r>
          </a:p>
          <a:p>
            <a:pPr>
              <a:buFont typeface="Wingdings" pitchFamily="2" charset="2"/>
              <a:buChar char="Ø"/>
            </a:pPr>
            <a:r>
              <a:rPr lang="en-GB" dirty="0" smtClean="0"/>
              <a:t>Less constrained questions, where children will have to explain their approach for solving a problem</a:t>
            </a:r>
          </a:p>
          <a:p>
            <a:endParaRPr lang="en-GB" dirty="0" smtClean="0"/>
          </a:p>
          <a:p>
            <a:endParaRPr lang="en-GB" dirty="0"/>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440160" cy="1440160"/>
          </a:xfrm>
          <a:prstGeom prst="rect">
            <a:avLst/>
          </a:prstGeom>
        </p:spPr>
      </p:pic>
    </p:spTree>
    <p:extLst>
      <p:ext uri="{BB962C8B-B14F-4D97-AF65-F5344CB8AC3E}">
        <p14:creationId xmlns:p14="http://schemas.microsoft.com/office/powerpoint/2010/main" val="29092729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normAutofit fontScale="90000"/>
          </a:bodyPr>
          <a:lstStyle/>
          <a:p>
            <a:r>
              <a:rPr lang="en-GB" dirty="0" smtClean="0"/>
              <a:t>Sample KS2 maths arithmetic questions</a:t>
            </a:r>
            <a:endParaRPr lang="en-GB" dirty="0"/>
          </a:p>
        </p:txBody>
      </p:sp>
      <p:sp>
        <p:nvSpPr>
          <p:cNvPr id="3" name="Content Placeholder 2"/>
          <p:cNvSpPr>
            <a:spLocks noGrp="1"/>
          </p:cNvSpPr>
          <p:nvPr>
            <p:ph idx="1"/>
          </p:nvPr>
        </p:nvSpPr>
        <p:spPr>
          <a:xfrm>
            <a:off x="557558" y="1844824"/>
            <a:ext cx="1954560" cy="964703"/>
          </a:xfrm>
        </p:spPr>
        <p:txBody>
          <a:bodyPr>
            <a:normAutofit fontScale="32500" lnSpcReduction="20000"/>
          </a:bodyPr>
          <a:lstStyle/>
          <a:p>
            <a:endParaRPr lang="en-GB" dirty="0"/>
          </a:p>
          <a:p>
            <a:pPr marL="0" indent="0">
              <a:buNone/>
            </a:pPr>
            <a:r>
              <a:rPr lang="en-GB" sz="8600" b="1" dirty="0"/>
              <a:t>6.1 + 0.3 =</a:t>
            </a:r>
            <a:r>
              <a:rPr lang="en-GB" dirty="0"/>
              <a:t>		</a:t>
            </a:r>
          </a:p>
          <a:p>
            <a:pPr marL="0" indent="0">
              <a:buNone/>
            </a:pPr>
            <a:endParaRPr lang="en-GB" dirty="0"/>
          </a:p>
        </p:txBody>
      </p:sp>
      <p:sp>
        <p:nvSpPr>
          <p:cNvPr id="5" name="Content Placeholder 2"/>
          <p:cNvSpPr txBox="1">
            <a:spLocks/>
          </p:cNvSpPr>
          <p:nvPr/>
        </p:nvSpPr>
        <p:spPr>
          <a:xfrm>
            <a:off x="2101030" y="3138714"/>
            <a:ext cx="2668738" cy="964703"/>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smtClean="0"/>
          </a:p>
          <a:p>
            <a:endParaRPr lang="en-GB" dirty="0"/>
          </a:p>
          <a:p>
            <a:pPr marL="0" indent="0">
              <a:buNone/>
            </a:pPr>
            <a:r>
              <a:rPr lang="en-GB" sz="11200" b="1" dirty="0"/>
              <a:t>1,034 + 586 =</a:t>
            </a:r>
            <a:r>
              <a:rPr lang="en-GB" sz="9600" b="1" dirty="0"/>
              <a:t>	</a:t>
            </a:r>
          </a:p>
          <a:p>
            <a:pPr marL="0" indent="0">
              <a:buFont typeface="Arial" pitchFamily="34" charset="0"/>
              <a:buNone/>
            </a:pPr>
            <a:r>
              <a:rPr lang="en-GB" dirty="0" smtClean="0"/>
              <a:t>		</a:t>
            </a:r>
          </a:p>
          <a:p>
            <a:pPr marL="0" indent="0">
              <a:buFont typeface="Arial" pitchFamily="34" charset="0"/>
              <a:buNone/>
            </a:pPr>
            <a:endParaRPr lang="en-GB" dirty="0"/>
          </a:p>
        </p:txBody>
      </p:sp>
      <p:sp>
        <p:nvSpPr>
          <p:cNvPr id="6" name="Rectangle 5"/>
          <p:cNvSpPr/>
          <p:nvPr/>
        </p:nvSpPr>
        <p:spPr>
          <a:xfrm>
            <a:off x="1187624" y="4356973"/>
            <a:ext cx="4572000" cy="800219"/>
          </a:xfrm>
          <a:prstGeom prst="rect">
            <a:avLst/>
          </a:prstGeom>
        </p:spPr>
        <p:txBody>
          <a:bodyPr>
            <a:spAutoFit/>
          </a:bodyPr>
          <a:lstStyle/>
          <a:p>
            <a:endParaRPr lang="en-GB" dirty="0"/>
          </a:p>
          <a:p>
            <a:r>
              <a:rPr lang="en-GB" sz="2800" b="1" dirty="0"/>
              <a:t>24 × 3 =	</a:t>
            </a:r>
          </a:p>
        </p:txBody>
      </p:sp>
      <p:sp>
        <p:nvSpPr>
          <p:cNvPr id="7" name="Rectangle 6"/>
          <p:cNvSpPr/>
          <p:nvPr/>
        </p:nvSpPr>
        <p:spPr>
          <a:xfrm>
            <a:off x="2483768" y="5301208"/>
            <a:ext cx="4572000" cy="800219"/>
          </a:xfrm>
          <a:prstGeom prst="rect">
            <a:avLst/>
          </a:prstGeom>
        </p:spPr>
        <p:txBody>
          <a:bodyPr>
            <a:spAutoFit/>
          </a:bodyPr>
          <a:lstStyle/>
          <a:p>
            <a:endParaRPr lang="en-GB" dirty="0"/>
          </a:p>
          <a:p>
            <a:r>
              <a:rPr lang="en-GB" sz="2800" b="1" dirty="0"/>
              <a:t>48 ÷ 6 =	</a:t>
            </a:r>
          </a:p>
        </p:txBody>
      </p:sp>
      <p:sp>
        <p:nvSpPr>
          <p:cNvPr id="8" name="Rectangle 7"/>
          <p:cNvSpPr/>
          <p:nvPr/>
        </p:nvSpPr>
        <p:spPr>
          <a:xfrm>
            <a:off x="197768" y="3556754"/>
            <a:ext cx="4572000" cy="800219"/>
          </a:xfrm>
          <a:prstGeom prst="rect">
            <a:avLst/>
          </a:prstGeom>
        </p:spPr>
        <p:txBody>
          <a:bodyPr>
            <a:spAutoFit/>
          </a:bodyPr>
          <a:lstStyle/>
          <a:p>
            <a:endParaRPr lang="en-GB" dirty="0"/>
          </a:p>
          <a:p>
            <a:r>
              <a:rPr lang="en-GB" sz="2800" b="1" dirty="0"/>
              <a:t>2.5 + 0.05 =</a:t>
            </a:r>
            <a:r>
              <a:rPr lang="en-GB" dirty="0"/>
              <a:t>	</a:t>
            </a:r>
          </a:p>
        </p:txBody>
      </p:sp>
      <p:sp>
        <p:nvSpPr>
          <p:cNvPr id="9" name="Rectangle 8"/>
          <p:cNvSpPr/>
          <p:nvPr/>
        </p:nvSpPr>
        <p:spPr>
          <a:xfrm>
            <a:off x="3005183" y="1841699"/>
            <a:ext cx="4572000" cy="800219"/>
          </a:xfrm>
          <a:prstGeom prst="rect">
            <a:avLst/>
          </a:prstGeom>
        </p:spPr>
        <p:txBody>
          <a:bodyPr>
            <a:spAutoFit/>
          </a:bodyPr>
          <a:lstStyle/>
          <a:p>
            <a:endParaRPr lang="en-GB" dirty="0"/>
          </a:p>
          <a:p>
            <a:r>
              <a:rPr lang="en-GB" sz="2800" b="1" dirty="0"/>
              <a:t>5 × 4 × 7 =</a:t>
            </a:r>
            <a:r>
              <a:rPr lang="en-GB" dirty="0"/>
              <a:t>		</a:t>
            </a:r>
          </a:p>
        </p:txBody>
      </p:sp>
      <p:pic>
        <p:nvPicPr>
          <p:cNvPr id="614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813" t="54300" r="69437" b="32320"/>
          <a:stretch/>
        </p:blipFill>
        <p:spPr bwMode="auto">
          <a:xfrm>
            <a:off x="5759624" y="3956863"/>
            <a:ext cx="1554480" cy="1019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4502324" y="2638793"/>
            <a:ext cx="4572000" cy="800219"/>
          </a:xfrm>
          <a:prstGeom prst="rect">
            <a:avLst/>
          </a:prstGeom>
        </p:spPr>
        <p:txBody>
          <a:bodyPr>
            <a:spAutoFit/>
          </a:bodyPr>
          <a:lstStyle/>
          <a:p>
            <a:endParaRPr lang="en-GB" dirty="0"/>
          </a:p>
          <a:p>
            <a:r>
              <a:rPr lang="en-GB" sz="2800" b="1" dirty="0"/>
              <a:t>630 ÷ 9 =</a:t>
            </a:r>
            <a:r>
              <a:rPr lang="en-GB" dirty="0"/>
              <a:t>	</a:t>
            </a:r>
          </a:p>
        </p:txBody>
      </p:sp>
      <p:sp>
        <p:nvSpPr>
          <p:cNvPr id="12" name="Rectangle 11"/>
          <p:cNvSpPr/>
          <p:nvPr/>
        </p:nvSpPr>
        <p:spPr>
          <a:xfrm>
            <a:off x="5364088" y="5745559"/>
            <a:ext cx="4572000" cy="800219"/>
          </a:xfrm>
          <a:prstGeom prst="rect">
            <a:avLst/>
          </a:prstGeom>
        </p:spPr>
        <p:txBody>
          <a:bodyPr>
            <a:spAutoFit/>
          </a:bodyPr>
          <a:lstStyle/>
          <a:p>
            <a:endParaRPr lang="en-GB" dirty="0"/>
          </a:p>
          <a:p>
            <a:r>
              <a:rPr lang="en-GB" sz="2800" b="1" dirty="0"/>
              <a:t>1.28 × 100 = </a:t>
            </a:r>
            <a:r>
              <a:rPr lang="en-GB" dirty="0"/>
              <a:t>	</a:t>
            </a:r>
          </a:p>
        </p:txBody>
      </p:sp>
      <p:sp>
        <p:nvSpPr>
          <p:cNvPr id="14" name="Rectangle 13"/>
          <p:cNvSpPr/>
          <p:nvPr/>
        </p:nvSpPr>
        <p:spPr>
          <a:xfrm>
            <a:off x="5759624" y="1995587"/>
            <a:ext cx="4572000" cy="800219"/>
          </a:xfrm>
          <a:prstGeom prst="rect">
            <a:avLst/>
          </a:prstGeom>
        </p:spPr>
        <p:txBody>
          <a:bodyPr>
            <a:spAutoFit/>
          </a:bodyPr>
          <a:lstStyle/>
          <a:p>
            <a:endParaRPr lang="en-GB" dirty="0"/>
          </a:p>
          <a:p>
            <a:r>
              <a:rPr lang="en-GB" sz="2800" b="1" dirty="0"/>
              <a:t>4</a:t>
            </a:r>
            <a:r>
              <a:rPr lang="en-GB" sz="2800" b="1" baseline="30000" dirty="0"/>
              <a:t>2 </a:t>
            </a:r>
            <a:r>
              <a:rPr lang="en-GB" sz="2800" b="1" dirty="0"/>
              <a:t>=	</a:t>
            </a:r>
          </a:p>
        </p:txBody>
      </p:sp>
      <p:sp>
        <p:nvSpPr>
          <p:cNvPr id="15" name="Rectangle 14"/>
          <p:cNvSpPr/>
          <p:nvPr/>
        </p:nvSpPr>
        <p:spPr>
          <a:xfrm>
            <a:off x="4139952" y="4834026"/>
            <a:ext cx="4572000" cy="800219"/>
          </a:xfrm>
          <a:prstGeom prst="rect">
            <a:avLst/>
          </a:prstGeom>
        </p:spPr>
        <p:txBody>
          <a:bodyPr>
            <a:spAutoFit/>
          </a:bodyPr>
          <a:lstStyle/>
          <a:p>
            <a:endParaRPr lang="en-GB" dirty="0"/>
          </a:p>
          <a:p>
            <a:r>
              <a:rPr lang="en-GB" sz="2800" b="1" dirty="0"/>
              <a:t>100 × 100 = </a:t>
            </a:r>
            <a:r>
              <a:rPr lang="en-GB" dirty="0"/>
              <a:t>	</a:t>
            </a:r>
          </a:p>
        </p:txBody>
      </p:sp>
      <p:sp>
        <p:nvSpPr>
          <p:cNvPr id="16" name="Rectangle 15"/>
          <p:cNvSpPr/>
          <p:nvPr/>
        </p:nvSpPr>
        <p:spPr>
          <a:xfrm>
            <a:off x="719183" y="2637271"/>
            <a:ext cx="4572000" cy="800219"/>
          </a:xfrm>
          <a:prstGeom prst="rect">
            <a:avLst/>
          </a:prstGeom>
        </p:spPr>
        <p:txBody>
          <a:bodyPr>
            <a:spAutoFit/>
          </a:bodyPr>
          <a:lstStyle/>
          <a:p>
            <a:endParaRPr lang="en-GB" dirty="0"/>
          </a:p>
          <a:p>
            <a:r>
              <a:rPr lang="en-GB" sz="2800" b="1" dirty="0"/>
              <a:t>1,440 ÷ 12 =</a:t>
            </a:r>
            <a:r>
              <a:rPr lang="en-GB" dirty="0"/>
              <a:t>	</a:t>
            </a:r>
          </a:p>
        </p:txBody>
      </p:sp>
      <p:sp>
        <p:nvSpPr>
          <p:cNvPr id="17" name="Rectangle 16"/>
          <p:cNvSpPr/>
          <p:nvPr/>
        </p:nvSpPr>
        <p:spPr>
          <a:xfrm>
            <a:off x="6156176" y="3220955"/>
            <a:ext cx="4572000" cy="800219"/>
          </a:xfrm>
          <a:prstGeom prst="rect">
            <a:avLst/>
          </a:prstGeom>
        </p:spPr>
        <p:txBody>
          <a:bodyPr>
            <a:spAutoFit/>
          </a:bodyPr>
          <a:lstStyle/>
          <a:p>
            <a:endParaRPr lang="en-GB" dirty="0"/>
          </a:p>
          <a:p>
            <a:r>
              <a:rPr lang="en-GB" sz="2800" b="1" dirty="0"/>
              <a:t>20% of 1,500 =</a:t>
            </a:r>
            <a:r>
              <a:rPr lang="en-GB" dirty="0"/>
              <a:t>	</a:t>
            </a:r>
          </a:p>
        </p:txBody>
      </p:sp>
      <p:pic>
        <p:nvPicPr>
          <p:cNvPr id="6147"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103" t="34610" r="73718" b="53882"/>
          <a:stretch/>
        </p:blipFill>
        <p:spPr bwMode="auto">
          <a:xfrm>
            <a:off x="7029554" y="1744218"/>
            <a:ext cx="1241067" cy="876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17" descr="Final-Large-Circular-School-RGB-Logo-0-57-166-(Pantone-286)-2.png"/>
          <p:cNvPicPr>
            <a:picLocks noChangeAspect="1"/>
          </p:cNvPicPr>
          <p:nvPr/>
        </p:nvPicPr>
        <p:blipFill>
          <a:blip r:embed="rId5" cstate="print"/>
          <a:stretch>
            <a:fillRect/>
          </a:stretch>
        </p:blipFill>
        <p:spPr>
          <a:xfrm>
            <a:off x="251520" y="260648"/>
            <a:ext cx="1584176" cy="1584176"/>
          </a:xfrm>
          <a:prstGeom prst="rect">
            <a:avLst/>
          </a:prstGeom>
        </p:spPr>
      </p:pic>
    </p:spTree>
    <p:extLst>
      <p:ext uri="{BB962C8B-B14F-4D97-AF65-F5344CB8AC3E}">
        <p14:creationId xmlns:p14="http://schemas.microsoft.com/office/powerpoint/2010/main" val="14080355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838" y="274638"/>
            <a:ext cx="7151962" cy="1143000"/>
          </a:xfrm>
        </p:spPr>
        <p:txBody>
          <a:bodyPr>
            <a:normAutofit fontScale="90000"/>
          </a:bodyPr>
          <a:lstStyle/>
          <a:p>
            <a:r>
              <a:rPr lang="en-GB" dirty="0" smtClean="0"/>
              <a:t>Sample Ks2 maths reasoning questions</a:t>
            </a:r>
            <a:endParaRPr lang="en-GB" dirty="0"/>
          </a:p>
        </p:txBody>
      </p:sp>
      <p:pic>
        <p:nvPicPr>
          <p:cNvPr id="1126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919" t="21882" r="25992" b="20235"/>
          <a:stretch/>
        </p:blipFill>
        <p:spPr bwMode="auto">
          <a:xfrm>
            <a:off x="1763688" y="1644895"/>
            <a:ext cx="5862918" cy="441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Final-Large-Circular-School-RGB-Logo-0-57-166-(Pantone-286)-2.png"/>
          <p:cNvPicPr>
            <a:picLocks noChangeAspect="1"/>
          </p:cNvPicPr>
          <p:nvPr/>
        </p:nvPicPr>
        <p:blipFill>
          <a:blip r:embed="rId4" cstate="print"/>
          <a:stretch>
            <a:fillRect/>
          </a:stretch>
        </p:blipFill>
        <p:spPr>
          <a:xfrm>
            <a:off x="251520" y="260648"/>
            <a:ext cx="1584176" cy="1584176"/>
          </a:xfrm>
          <a:prstGeom prst="rect">
            <a:avLst/>
          </a:prstGeom>
        </p:spPr>
      </p:pic>
    </p:spTree>
    <p:extLst>
      <p:ext uri="{BB962C8B-B14F-4D97-AF65-F5344CB8AC3E}">
        <p14:creationId xmlns:p14="http://schemas.microsoft.com/office/powerpoint/2010/main" val="4280271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8266" y="465212"/>
            <a:ext cx="6707088" cy="1143000"/>
          </a:xfrm>
        </p:spPr>
        <p:txBody>
          <a:bodyPr>
            <a:normAutofit fontScale="90000"/>
          </a:bodyPr>
          <a:lstStyle/>
          <a:p>
            <a:r>
              <a:rPr lang="en-GB" dirty="0" smtClean="0"/>
              <a:t>How to support your child with maths</a:t>
            </a:r>
            <a:br>
              <a:rPr lang="en-GB" dirty="0" smtClean="0"/>
            </a:br>
            <a:endParaRPr lang="en-GB" dirty="0"/>
          </a:p>
        </p:txBody>
      </p:sp>
      <p:sp>
        <p:nvSpPr>
          <p:cNvPr id="3" name="Content Placeholder 2"/>
          <p:cNvSpPr>
            <a:spLocks noGrp="1"/>
          </p:cNvSpPr>
          <p:nvPr>
            <p:ph idx="1"/>
          </p:nvPr>
        </p:nvSpPr>
        <p:spPr>
          <a:xfrm>
            <a:off x="457200" y="1600200"/>
            <a:ext cx="8229600" cy="4781128"/>
          </a:xfrm>
        </p:spPr>
        <p:txBody>
          <a:bodyPr>
            <a:normAutofit fontScale="92500" lnSpcReduction="10000"/>
          </a:bodyPr>
          <a:lstStyle/>
          <a:p>
            <a:endParaRPr lang="en-GB" dirty="0" smtClean="0"/>
          </a:p>
          <a:p>
            <a:r>
              <a:rPr lang="en-GB" sz="2600" dirty="0" smtClean="0"/>
              <a:t>Support them to practise their times </a:t>
            </a:r>
            <a:r>
              <a:rPr lang="en-GB" sz="2600" dirty="0" smtClean="0"/>
              <a:t>tables.</a:t>
            </a:r>
            <a:endParaRPr lang="en-GB" sz="2600" dirty="0" smtClean="0"/>
          </a:p>
          <a:p>
            <a:r>
              <a:rPr lang="en-GB" sz="2600" dirty="0" smtClean="0"/>
              <a:t>Formal method for the four operations practice: it is important your child can complete methods accurately. (Methods for year 6 child: column addition, column subtraction, short multiplication, long multiplication, short division, long division including expressing remainders as fractions, decimals and remainder form)</a:t>
            </a:r>
          </a:p>
          <a:p>
            <a:r>
              <a:rPr lang="en-GB" sz="2600" dirty="0" smtClean="0"/>
              <a:t>Arithmetic speed practice </a:t>
            </a:r>
            <a:endParaRPr lang="en-GB" sz="2600" dirty="0" smtClean="0"/>
          </a:p>
          <a:p>
            <a:pPr marL="0" indent="0">
              <a:buNone/>
            </a:pPr>
            <a:endParaRPr lang="en-GB" sz="2600" dirty="0" smtClean="0"/>
          </a:p>
          <a:p>
            <a:pPr marL="0" indent="0">
              <a:buNone/>
            </a:pPr>
            <a:r>
              <a:rPr lang="en-GB" sz="2000" dirty="0" smtClean="0"/>
              <a:t>(see our </a:t>
            </a:r>
            <a:r>
              <a:rPr lang="en-GB" sz="2000" dirty="0"/>
              <a:t>calculation policy- </a:t>
            </a:r>
            <a:r>
              <a:rPr lang="en-GB" sz="2000" dirty="0">
                <a:hlinkClick r:id="rId3"/>
              </a:rPr>
              <a:t>https://www.droxfordjunior.co.uk/page/?</a:t>
            </a:r>
            <a:r>
              <a:rPr lang="en-GB" sz="2000" dirty="0" smtClean="0">
                <a:hlinkClick r:id="rId3"/>
              </a:rPr>
              <a:t>title=Curriculum+support+for+parents&amp;pid=25</a:t>
            </a:r>
            <a:r>
              <a:rPr lang="en-GB" sz="2000" dirty="0" smtClean="0"/>
              <a:t> )</a:t>
            </a:r>
            <a:endParaRPr lang="en-GB" sz="2000" dirty="0"/>
          </a:p>
        </p:txBody>
      </p:sp>
      <p:pic>
        <p:nvPicPr>
          <p:cNvPr id="7" name="Picture 6" descr="Final-Large-Circular-School-RGB-Logo-0-57-166-(Pantone-286)-2.png"/>
          <p:cNvPicPr>
            <a:picLocks noChangeAspect="1"/>
          </p:cNvPicPr>
          <p:nvPr/>
        </p:nvPicPr>
        <p:blipFill>
          <a:blip r:embed="rId4"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11039509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437507" y="1268760"/>
            <a:ext cx="8249293" cy="4176464"/>
          </a:xfrm>
          <a:prstGeom prst="rect">
            <a:avLst/>
          </a:prstGeom>
        </p:spPr>
      </p:pic>
    </p:spTree>
    <p:extLst>
      <p:ext uri="{BB962C8B-B14F-4D97-AF65-F5344CB8AC3E}">
        <p14:creationId xmlns:p14="http://schemas.microsoft.com/office/powerpoint/2010/main" val="432989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8266" y="465212"/>
            <a:ext cx="6707088" cy="1143000"/>
          </a:xfrm>
        </p:spPr>
        <p:txBody>
          <a:bodyPr>
            <a:normAutofit fontScale="90000"/>
          </a:bodyPr>
          <a:lstStyle/>
          <a:p>
            <a:r>
              <a:rPr lang="en-GB" dirty="0" smtClean="0"/>
              <a:t>Writing</a:t>
            </a:r>
            <a:br>
              <a:rPr lang="en-GB" dirty="0" smtClean="0"/>
            </a:br>
            <a:endParaRPr lang="en-GB" dirty="0"/>
          </a:p>
        </p:txBody>
      </p:sp>
      <p:sp>
        <p:nvSpPr>
          <p:cNvPr id="3" name="Content Placeholder 2"/>
          <p:cNvSpPr>
            <a:spLocks noGrp="1"/>
          </p:cNvSpPr>
          <p:nvPr>
            <p:ph idx="1"/>
          </p:nvPr>
        </p:nvSpPr>
        <p:spPr/>
        <p:txBody>
          <a:bodyPr>
            <a:normAutofit fontScale="85000" lnSpcReduction="20000"/>
          </a:bodyPr>
          <a:lstStyle/>
          <a:p>
            <a:endParaRPr lang="en-GB" dirty="0" smtClean="0"/>
          </a:p>
          <a:p>
            <a:r>
              <a:rPr lang="en-GB" dirty="0" smtClean="0"/>
              <a:t>Teacher assessed</a:t>
            </a:r>
          </a:p>
          <a:p>
            <a:r>
              <a:rPr lang="en-GB" dirty="0" smtClean="0"/>
              <a:t>Can be </a:t>
            </a:r>
            <a:r>
              <a:rPr lang="en-GB" dirty="0" smtClean="0"/>
              <a:t>moderated (externally)</a:t>
            </a:r>
            <a:endParaRPr lang="en-GB" dirty="0" smtClean="0"/>
          </a:p>
          <a:p>
            <a:r>
              <a:rPr lang="en-GB" dirty="0" smtClean="0"/>
              <a:t>Need to show evidence in a range of pieces/genres that they can meet ARE (Age Related Expectations.)</a:t>
            </a:r>
          </a:p>
          <a:p>
            <a:r>
              <a:rPr lang="en-GB" dirty="0" smtClean="0"/>
              <a:t>Tabs</a:t>
            </a:r>
          </a:p>
          <a:p>
            <a:pPr>
              <a:defRPr/>
            </a:pPr>
            <a:r>
              <a:rPr lang="en-GB" altLang="en-US" kern="0" dirty="0"/>
              <a:t>Evidence gathered up until end of June (throughout play rehearsal time)</a:t>
            </a:r>
          </a:p>
          <a:p>
            <a:pPr>
              <a:defRPr/>
            </a:pPr>
            <a:r>
              <a:rPr lang="en-GB" altLang="en-US" kern="0" dirty="0"/>
              <a:t>Handwriting is important </a:t>
            </a:r>
            <a:r>
              <a:rPr lang="en-GB" altLang="en-US" kern="0" dirty="0" smtClean="0"/>
              <a:t>but is only </a:t>
            </a:r>
            <a:r>
              <a:rPr lang="en-GB" altLang="en-US" kern="0" dirty="0"/>
              <a:t>a small element of writing</a:t>
            </a:r>
            <a:r>
              <a:rPr lang="en-GB" altLang="en-US" kern="0" dirty="0" smtClean="0"/>
              <a:t>.</a:t>
            </a:r>
          </a:p>
          <a:p>
            <a:pPr>
              <a:defRPr/>
            </a:pPr>
            <a:r>
              <a:rPr lang="en-GB" altLang="en-US" kern="0" dirty="0" smtClean="0"/>
              <a:t>Editing and improving priority</a:t>
            </a:r>
            <a:endParaRPr lang="en-GB" altLang="en-US" kern="0" dirty="0"/>
          </a:p>
          <a:p>
            <a:endParaRPr lang="en-GB" dirty="0" smtClean="0"/>
          </a:p>
          <a:p>
            <a:endParaRPr lang="en-GB" dirty="0"/>
          </a:p>
        </p:txBody>
      </p:sp>
      <p:pic>
        <p:nvPicPr>
          <p:cNvPr id="6" name="Picture 5" descr="Final-Large-Circular-School-RGB-Logo-0-57-166-(Pantone-286)-2.png"/>
          <p:cNvPicPr>
            <a:picLocks noChangeAspect="1"/>
          </p:cNvPicPr>
          <p:nvPr/>
        </p:nvPicPr>
        <p:blipFill>
          <a:blip r:embed="rId3"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35530532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Our Top Tips </a:t>
            </a:r>
            <a:r>
              <a:rPr lang="en-GB" dirty="0" smtClean="0"/>
              <a:t/>
            </a:r>
            <a:br>
              <a:rPr lang="en-GB" dirty="0" smtClean="0"/>
            </a:br>
            <a:endParaRPr lang="en-GB" dirty="0"/>
          </a:p>
        </p:txBody>
      </p:sp>
      <p:sp>
        <p:nvSpPr>
          <p:cNvPr id="3" name="Content Placeholder 2"/>
          <p:cNvSpPr>
            <a:spLocks noGrp="1"/>
          </p:cNvSpPr>
          <p:nvPr>
            <p:ph idx="1"/>
          </p:nvPr>
        </p:nvSpPr>
        <p:spPr>
          <a:xfrm>
            <a:off x="1534838" y="836712"/>
            <a:ext cx="7488832" cy="4525963"/>
          </a:xfrm>
        </p:spPr>
        <p:txBody>
          <a:bodyPr>
            <a:noAutofit/>
          </a:bodyPr>
          <a:lstStyle/>
          <a:p>
            <a:r>
              <a:rPr lang="en-US" sz="1600" b="1" dirty="0" smtClean="0"/>
              <a:t>Tip </a:t>
            </a:r>
            <a:r>
              <a:rPr lang="en-US" sz="1600" b="1" dirty="0"/>
              <a:t>1:</a:t>
            </a:r>
            <a:r>
              <a:rPr lang="en-US" sz="1600" dirty="0"/>
              <a:t> Remember your child’s education is a partnership. Meet with their teachers as they will know your </a:t>
            </a:r>
            <a:r>
              <a:rPr lang="en-US" sz="1600" dirty="0" smtClean="0"/>
              <a:t>child's </a:t>
            </a:r>
            <a:r>
              <a:rPr lang="en-US" sz="1600" dirty="0"/>
              <a:t>s</a:t>
            </a:r>
            <a:r>
              <a:rPr lang="en-US" sz="1600" dirty="0" smtClean="0"/>
              <a:t>trengths </a:t>
            </a:r>
            <a:r>
              <a:rPr lang="en-US" sz="1600" dirty="0"/>
              <a:t>and weaknesses, and ask them how you can </a:t>
            </a:r>
            <a:r>
              <a:rPr lang="en-US" sz="1600" dirty="0" smtClean="0"/>
              <a:t>help. </a:t>
            </a:r>
            <a:endParaRPr lang="en-GB" sz="1600" dirty="0"/>
          </a:p>
          <a:p>
            <a:r>
              <a:rPr lang="en-US" sz="1600" b="1" dirty="0">
                <a:solidFill>
                  <a:schemeClr val="accent1">
                    <a:lumMod val="75000"/>
                  </a:schemeClr>
                </a:solidFill>
              </a:rPr>
              <a:t>Tip 2:</a:t>
            </a:r>
            <a:r>
              <a:rPr lang="en-US" sz="1600" dirty="0">
                <a:solidFill>
                  <a:schemeClr val="accent1">
                    <a:lumMod val="75000"/>
                  </a:schemeClr>
                </a:solidFill>
              </a:rPr>
              <a:t> Support your child with homework tasks and daily reading. Try drawing or </a:t>
            </a:r>
            <a:r>
              <a:rPr lang="en-US" sz="1600" dirty="0" smtClean="0">
                <a:solidFill>
                  <a:schemeClr val="accent1">
                    <a:lumMod val="75000"/>
                  </a:schemeClr>
                </a:solidFill>
              </a:rPr>
              <a:t>acting-out </a:t>
            </a:r>
            <a:r>
              <a:rPr lang="en-US" sz="1600" dirty="0">
                <a:solidFill>
                  <a:schemeClr val="accent1">
                    <a:lumMod val="75000"/>
                  </a:schemeClr>
                </a:solidFill>
              </a:rPr>
              <a:t>answers of difficult concepts.</a:t>
            </a:r>
            <a:endParaRPr lang="en-GB" sz="1600" dirty="0">
              <a:solidFill>
                <a:schemeClr val="accent1">
                  <a:lumMod val="75000"/>
                </a:schemeClr>
              </a:solidFill>
            </a:endParaRPr>
          </a:p>
          <a:p>
            <a:r>
              <a:rPr lang="en-US" sz="1600" b="1" dirty="0"/>
              <a:t>Tip 3:</a:t>
            </a:r>
            <a:r>
              <a:rPr lang="en-US" sz="1600" dirty="0"/>
              <a:t> Encourage your child to work to speed. Try timed recall of </a:t>
            </a:r>
            <a:r>
              <a:rPr lang="en-US" sz="1600" dirty="0" smtClean="0"/>
              <a:t>times tables </a:t>
            </a:r>
            <a:r>
              <a:rPr lang="en-US" sz="1600" dirty="0"/>
              <a:t>in the car/journey to school. Set </a:t>
            </a:r>
            <a:r>
              <a:rPr lang="en-US" sz="1600" dirty="0" smtClean="0"/>
              <a:t>mini </a:t>
            </a:r>
            <a:r>
              <a:rPr lang="en-US" sz="1600" dirty="0"/>
              <a:t>challenges for example – ‘can you find the word on the page that means ‘dangerous’ you have 1 minute - go!’ ‘What is 10% of 150? You have 10 seconds - go!’  </a:t>
            </a:r>
            <a:endParaRPr lang="en-GB" sz="1600" dirty="0"/>
          </a:p>
          <a:p>
            <a:r>
              <a:rPr lang="en-US" sz="1600" b="1" dirty="0">
                <a:solidFill>
                  <a:schemeClr val="accent1">
                    <a:lumMod val="75000"/>
                  </a:schemeClr>
                </a:solidFill>
              </a:rPr>
              <a:t>Tip 4:</a:t>
            </a:r>
            <a:r>
              <a:rPr lang="en-US" sz="1600" dirty="0">
                <a:solidFill>
                  <a:schemeClr val="accent1">
                    <a:lumMod val="75000"/>
                  </a:schemeClr>
                </a:solidFill>
              </a:rPr>
              <a:t> Make sure your child is aware that getting stuck is not a problem. Move on and give them another challenge and come back to the hard ones at the end and/or go through it together.</a:t>
            </a:r>
            <a:endParaRPr lang="en-GB" sz="1600" dirty="0">
              <a:solidFill>
                <a:schemeClr val="accent1">
                  <a:lumMod val="75000"/>
                </a:schemeClr>
              </a:solidFill>
            </a:endParaRPr>
          </a:p>
          <a:p>
            <a:r>
              <a:rPr lang="en-US" sz="1600" b="1" dirty="0" smtClean="0">
                <a:solidFill>
                  <a:schemeClr val="accent1">
                    <a:lumMod val="75000"/>
                  </a:schemeClr>
                </a:solidFill>
              </a:rPr>
              <a:t>Tip </a:t>
            </a:r>
            <a:r>
              <a:rPr lang="en-US" sz="1600" b="1" dirty="0">
                <a:solidFill>
                  <a:schemeClr val="accent1">
                    <a:lumMod val="75000"/>
                  </a:schemeClr>
                </a:solidFill>
              </a:rPr>
              <a:t>6:</a:t>
            </a:r>
            <a:r>
              <a:rPr lang="en-US" sz="1600" dirty="0">
                <a:solidFill>
                  <a:schemeClr val="accent1">
                    <a:lumMod val="75000"/>
                  </a:schemeClr>
                </a:solidFill>
              </a:rPr>
              <a:t> Remind your child that the tests are important, but that they are not the only way they are to be measured. We don’t want child panicking or worried, we want them to be prepared.</a:t>
            </a:r>
            <a:endParaRPr lang="en-GB" sz="1600" dirty="0">
              <a:solidFill>
                <a:schemeClr val="accent1">
                  <a:lumMod val="75000"/>
                </a:schemeClr>
              </a:solidFill>
            </a:endParaRPr>
          </a:p>
          <a:p>
            <a:r>
              <a:rPr lang="en-US" sz="1600" b="1" dirty="0"/>
              <a:t>Tip 7:</a:t>
            </a:r>
            <a:r>
              <a:rPr lang="en-US" sz="1600" dirty="0"/>
              <a:t> Approach a subject from lots of different angles. Software, games, activities, books, flash cards and practical applications all help? make the revision time at home as fun and interactive as possible.</a:t>
            </a:r>
            <a:endParaRPr lang="en-GB" sz="1600" dirty="0"/>
          </a:p>
          <a:p>
            <a:r>
              <a:rPr lang="en-US" sz="1600" b="1" dirty="0">
                <a:solidFill>
                  <a:schemeClr val="accent1">
                    <a:lumMod val="75000"/>
                  </a:schemeClr>
                </a:solidFill>
              </a:rPr>
              <a:t>Tip 8:</a:t>
            </a:r>
            <a:r>
              <a:rPr lang="en-US" sz="1600" dirty="0">
                <a:solidFill>
                  <a:schemeClr val="accent1">
                    <a:lumMod val="75000"/>
                  </a:schemeClr>
                </a:solidFill>
              </a:rPr>
              <a:t> It is easier said than done, BUT do not put your child under too much pressure. Have fun – they will find things easier to remember if they recall the good times they had learning.</a:t>
            </a:r>
            <a:endParaRPr lang="en-GB" sz="1600" dirty="0">
              <a:solidFill>
                <a:schemeClr val="accent1">
                  <a:lumMod val="75000"/>
                </a:schemeClr>
              </a:solidFill>
            </a:endParaRPr>
          </a:p>
        </p:txBody>
      </p:sp>
      <p:pic>
        <p:nvPicPr>
          <p:cNvPr id="5" name="Picture 4" descr="Final-Large-Circular-School-RGB-Logo-0-57-166-(Pantone-286)-2.png"/>
          <p:cNvPicPr>
            <a:picLocks noChangeAspect="1"/>
          </p:cNvPicPr>
          <p:nvPr/>
        </p:nvPicPr>
        <p:blipFill>
          <a:blip r:embed="rId3" cstate="print"/>
          <a:stretch>
            <a:fillRect/>
          </a:stretch>
        </p:blipFill>
        <p:spPr>
          <a:xfrm>
            <a:off x="251520" y="260648"/>
            <a:ext cx="1440160" cy="1440160"/>
          </a:xfrm>
          <a:prstGeom prst="rect">
            <a:avLst/>
          </a:prstGeom>
        </p:spPr>
      </p:pic>
    </p:spTree>
    <p:extLst>
      <p:ext uri="{BB962C8B-B14F-4D97-AF65-F5344CB8AC3E}">
        <p14:creationId xmlns:p14="http://schemas.microsoft.com/office/powerpoint/2010/main" val="15834839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780928"/>
            <a:ext cx="6707088" cy="1143000"/>
          </a:xfrm>
        </p:spPr>
        <p:txBody>
          <a:bodyPr>
            <a:normAutofit/>
          </a:bodyPr>
          <a:lstStyle/>
          <a:p>
            <a:r>
              <a:rPr lang="en-GB" dirty="0" smtClean="0"/>
              <a:t>Questions?</a:t>
            </a:r>
            <a:endParaRPr lang="en-GB" dirty="0"/>
          </a:p>
        </p:txBody>
      </p:sp>
      <p:pic>
        <p:nvPicPr>
          <p:cNvPr id="6" name="Picture 5" descr="Final-Large-Circular-School-RGB-Logo-0-57-166-(Pantone-286)-2.png"/>
          <p:cNvPicPr>
            <a:picLocks noChangeAspect="1"/>
          </p:cNvPicPr>
          <p:nvPr/>
        </p:nvPicPr>
        <p:blipFill>
          <a:blip r:embed="rId3" cstate="print"/>
          <a:stretch>
            <a:fillRect/>
          </a:stretch>
        </p:blipFill>
        <p:spPr>
          <a:xfrm>
            <a:off x="251520" y="260648"/>
            <a:ext cx="1512168" cy="1512168"/>
          </a:xfrm>
          <a:prstGeom prst="rect">
            <a:avLst/>
          </a:prstGeom>
        </p:spPr>
      </p:pic>
    </p:spTree>
    <p:extLst>
      <p:ext uri="{BB962C8B-B14F-4D97-AF65-F5344CB8AC3E}">
        <p14:creationId xmlns:p14="http://schemas.microsoft.com/office/powerpoint/2010/main" val="39363266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1954</TotalTime>
  <Words>1686</Words>
  <Application>Microsoft Office PowerPoint</Application>
  <PresentationFormat>On-screen Show (4:3)</PresentationFormat>
  <Paragraphs>228</Paragraphs>
  <Slides>28</Slides>
  <Notes>28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5" baseType="lpstr">
      <vt:lpstr>Arial</vt:lpstr>
      <vt:lpstr>Calibri</vt:lpstr>
      <vt:lpstr>Maiandra GD</vt:lpstr>
      <vt:lpstr>Times New Roman</vt:lpstr>
      <vt:lpstr>Wingdings</vt:lpstr>
      <vt:lpstr>Office Theme</vt:lpstr>
      <vt:lpstr>Chart</vt:lpstr>
      <vt:lpstr>PowerPoint Presentation</vt:lpstr>
      <vt:lpstr>SATs</vt:lpstr>
      <vt:lpstr>Year 6 Structure</vt:lpstr>
      <vt:lpstr>Transition and Data</vt:lpstr>
      <vt:lpstr>Beyond SATs</vt:lpstr>
      <vt:lpstr>PowerPoint Presentation</vt:lpstr>
      <vt:lpstr>Marking and Scores </vt:lpstr>
      <vt:lpstr>PowerPoint Presentation</vt:lpstr>
      <vt:lpstr>The SATs Week </vt:lpstr>
      <vt:lpstr>PowerPoint Presentation</vt:lpstr>
      <vt:lpstr>The KS2 reading test </vt:lpstr>
      <vt:lpstr>Comprehension Skills </vt:lpstr>
      <vt:lpstr>Sample KS2 Reading Texts</vt:lpstr>
      <vt:lpstr>Sample KS2 Reading Texts</vt:lpstr>
      <vt:lpstr>Sample KS2 Reading questions</vt:lpstr>
      <vt:lpstr>How to support your child with Reading </vt:lpstr>
      <vt:lpstr>The KS2 grammar, punctuation and spelling test </vt:lpstr>
      <vt:lpstr>Sample KS2 Grammar questions</vt:lpstr>
      <vt:lpstr>Sample KS2 Grammar questions</vt:lpstr>
      <vt:lpstr>How to support your child with Grammar, spelling and punctuation</vt:lpstr>
      <vt:lpstr>The KS2 Maths Test </vt:lpstr>
      <vt:lpstr>Sample KS2 maths arithmetic questions</vt:lpstr>
      <vt:lpstr>Sample Ks2 maths reasoning questions</vt:lpstr>
      <vt:lpstr>How to support your child with maths </vt:lpstr>
      <vt:lpstr>PowerPoint Presentation</vt:lpstr>
      <vt:lpstr>Writing </vt:lpstr>
      <vt:lpstr>Our Top Tips  </vt:lpstr>
      <vt:lpstr>Questions?</vt:lpstr>
    </vt:vector>
  </TitlesOfParts>
  <Company>Droxford Jun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Droxford Junior School</dc:creator>
  <cp:lastModifiedBy>Amy Jones</cp:lastModifiedBy>
  <cp:revision>60</cp:revision>
  <dcterms:created xsi:type="dcterms:W3CDTF">2015-10-05T14:54:19Z</dcterms:created>
  <dcterms:modified xsi:type="dcterms:W3CDTF">2023-03-22T13:49:16Z</dcterms:modified>
</cp:coreProperties>
</file>