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9"/>
  </p:notesMasterIdLst>
  <p:sldIdLst>
    <p:sldId id="256" r:id="rId2"/>
    <p:sldId id="257" r:id="rId3"/>
    <p:sldId id="258" r:id="rId4"/>
    <p:sldId id="259" r:id="rId5"/>
    <p:sldId id="260" r:id="rId6"/>
    <p:sldId id="262" r:id="rId7"/>
    <p:sldId id="261" r:id="rId8"/>
    <p:sldId id="289" r:id="rId9"/>
    <p:sldId id="265" r:id="rId10"/>
    <p:sldId id="291" r:id="rId11"/>
    <p:sldId id="290" r:id="rId12"/>
    <p:sldId id="266" r:id="rId13"/>
    <p:sldId id="292" r:id="rId14"/>
    <p:sldId id="267" r:id="rId15"/>
    <p:sldId id="268" r:id="rId16"/>
    <p:sldId id="269" r:id="rId17"/>
    <p:sldId id="270" r:id="rId18"/>
    <p:sldId id="271" r:id="rId19"/>
    <p:sldId id="272" r:id="rId20"/>
    <p:sldId id="273" r:id="rId21"/>
    <p:sldId id="287" r:id="rId22"/>
    <p:sldId id="281" r:id="rId23"/>
    <p:sldId id="282" r:id="rId24"/>
    <p:sldId id="283" r:id="rId25"/>
    <p:sldId id="284" r:id="rId26"/>
    <p:sldId id="285" r:id="rId27"/>
    <p:sldId id="286" r:id="rId28"/>
  </p:sldIdLst>
  <p:sldSz cx="9144000" cy="6858000" type="screen4x3"/>
  <p:notesSz cx="6797675" cy="9926638"/>
  <p:embeddedFontLst>
    <p:embeddedFont>
      <p:font typeface="Calibri" panose="020F0502020204030204" pitchFamily="34" charset="0"/>
      <p:regular r:id="rId30"/>
      <p:bold r:id="rId31"/>
      <p:italic r:id="rId32"/>
      <p:boldItalic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2" roundtripDataSignature="AMtx7mjne8JzuSgPvbCspdkRVa1u89JyV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42"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4.fntdata"/><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3.fntdata"/><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2.fntdata"/><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font" Target="fonts/font1.fntdata"/><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50" y="4715125"/>
            <a:ext cx="5438125" cy="44669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 name="Google Shape;96;p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3: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4: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4: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1092a2b7308_0_0:notes"/>
          <p:cNvSpPr txBox="1">
            <a:spLocks noGrp="1"/>
          </p:cNvSpPr>
          <p:nvPr>
            <p:ph type="body" idx="1"/>
          </p:nvPr>
        </p:nvSpPr>
        <p:spPr>
          <a:xfrm>
            <a:off x="679750" y="4715125"/>
            <a:ext cx="5438100" cy="4467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g1092a2b7308_0_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5: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7593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9: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9: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23584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81844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55197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205" name="Google Shape;205;p11: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36: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4" name="Google Shape;214;p36: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35: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 name="Google Shape;223;p35: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p37: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 name="Google Shape;230;p37: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2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 name="Google Shape;246;p2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
        <p:cNvGrpSpPr/>
        <p:nvPr/>
      </p:nvGrpSpPr>
      <p:grpSpPr>
        <a:xfrm>
          <a:off x="0" y="0"/>
          <a:ext cx="0" cy="0"/>
          <a:chOff x="0" y="0"/>
          <a:chExt cx="0" cy="0"/>
        </a:xfrm>
      </p:grpSpPr>
      <p:sp>
        <p:nvSpPr>
          <p:cNvPr id="264" name="Google Shape;264;p2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 name="Google Shape;265;p22: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2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2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16058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0: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30: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1: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9" name="Google Shape;329;p31: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p32: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 name="Google Shape;337;p32:notes"/>
          <p:cNvSpPr>
            <a:spLocks noGrp="1" noRot="1" noChangeAspect="1"/>
          </p:cNvSpPr>
          <p:nvPr>
            <p:ph type="sldImg" idx="2"/>
          </p:nvPr>
        </p:nvSpPr>
        <p:spPr>
          <a:xfrm>
            <a:off x="1133150" y="744475"/>
            <a:ext cx="4532000" cy="37224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33: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 name="Google Shape;344;p33: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34: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2" name="Google Shape;352;p34: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38:notes"/>
          <p:cNvSpPr txBox="1">
            <a:spLocks noGrp="1"/>
          </p:cNvSpPr>
          <p:nvPr>
            <p:ph type="body" idx="1"/>
          </p:nvPr>
        </p:nvSpPr>
        <p:spPr>
          <a:xfrm>
            <a:off x="679750" y="4715125"/>
            <a:ext cx="5438125" cy="44669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9" name="Google Shape;359;p38:notes"/>
          <p:cNvSpPr>
            <a:spLocks noGrp="1" noRot="1" noChangeAspect="1"/>
          </p:cNvSpPr>
          <p:nvPr>
            <p:ph type="sldImg" idx="2"/>
          </p:nvPr>
        </p:nvSpPr>
        <p:spPr>
          <a:xfrm>
            <a:off x="919163" y="744538"/>
            <a:ext cx="4960937"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0"/>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40"/>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4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4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4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4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42"/>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42"/>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4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4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4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4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43"/>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43"/>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4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4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4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4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4"/>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44"/>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44"/>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44"/>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4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4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4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4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47"/>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7"/>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47"/>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4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4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4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48"/>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48"/>
          <p:cNvSpPr>
            <a:spLocks noGrp="1"/>
          </p:cNvSpPr>
          <p:nvPr>
            <p:ph type="pic" idx="2"/>
          </p:nvPr>
        </p:nvSpPr>
        <p:spPr>
          <a:xfrm>
            <a:off x="1792288" y="612775"/>
            <a:ext cx="5486400" cy="4114800"/>
          </a:xfrm>
          <a:prstGeom prst="rect">
            <a:avLst/>
          </a:prstGeom>
          <a:noFill/>
          <a:ln>
            <a:noFill/>
          </a:ln>
        </p:spPr>
      </p:sp>
      <p:sp>
        <p:nvSpPr>
          <p:cNvPr id="64" name="Google Shape;64;p48"/>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4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4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4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4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49"/>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4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4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0"/>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50"/>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5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9"/>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3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3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3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hyperlink" Target="mailto:adminoffice@droxford.hants.sch.uk"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p:nvPr/>
        </p:nvSpPr>
        <p:spPr>
          <a:xfrm>
            <a:off x="2369705" y="2184939"/>
            <a:ext cx="4200525" cy="157797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85" name="Google Shape;85;p1" descr="Description: Swallows_Higher Res"/>
          <p:cNvPicPr preferRelativeResize="0"/>
          <p:nvPr/>
        </p:nvPicPr>
        <p:blipFill rotWithShape="1">
          <a:blip r:embed="rId3">
            <a:alphaModFix/>
          </a:blip>
          <a:srcRect/>
          <a:stretch/>
        </p:blipFill>
        <p:spPr>
          <a:xfrm>
            <a:off x="6002913" y="5440640"/>
            <a:ext cx="2881312" cy="1349375"/>
          </a:xfrm>
          <a:prstGeom prst="rect">
            <a:avLst/>
          </a:prstGeom>
          <a:noFill/>
          <a:ln>
            <a:noFill/>
          </a:ln>
        </p:spPr>
      </p:pic>
      <p:sp>
        <p:nvSpPr>
          <p:cNvPr id="87" name="Google Shape;87;p1"/>
          <p:cNvSpPr txBox="1"/>
          <p:nvPr/>
        </p:nvSpPr>
        <p:spPr>
          <a:xfrm>
            <a:off x="2847975" y="2354801"/>
            <a:ext cx="3448050" cy="1238250"/>
          </a:xfrm>
          <a:prstGeom prst="rect">
            <a:avLst/>
          </a:prstGeom>
          <a:noFill/>
          <a:ln>
            <a:noFill/>
          </a:ln>
        </p:spPr>
        <p:txBody>
          <a:bodyPr spcFirstLastPara="1" wrap="square" lIns="91425" tIns="45700" rIns="91425" bIns="45700" anchor="t" anchorCtr="0">
            <a:noAutofit/>
          </a:bodyPr>
          <a:lstStyle/>
          <a:p>
            <a:pPr marL="0" marR="0" lvl="0" indent="0" algn="ctr" rtl="0">
              <a:lnSpc>
                <a:spcPct val="118000"/>
              </a:lnSpc>
              <a:spcBef>
                <a:spcPts val="0"/>
              </a:spcBef>
              <a:spcAft>
                <a:spcPts val="0"/>
              </a:spcAft>
              <a:buNone/>
            </a:pPr>
            <a:r>
              <a:rPr lang="en-GB" sz="2400" b="1" dirty="0">
                <a:solidFill>
                  <a:srgbClr val="FFFFFF"/>
                </a:solidFill>
                <a:latin typeface="Calibri"/>
                <a:ea typeface="Calibri"/>
                <a:cs typeface="Calibri"/>
                <a:sym typeface="Calibri"/>
              </a:rPr>
              <a:t>Maths at </a:t>
            </a:r>
            <a:endParaRPr dirty="0"/>
          </a:p>
          <a:p>
            <a:pPr marL="0" marR="0" lvl="0" indent="0" algn="ctr" rtl="0">
              <a:lnSpc>
                <a:spcPct val="118000"/>
              </a:lnSpc>
              <a:spcBef>
                <a:spcPts val="600"/>
              </a:spcBef>
              <a:spcAft>
                <a:spcPts val="0"/>
              </a:spcAft>
              <a:buNone/>
            </a:pPr>
            <a:r>
              <a:rPr lang="en-GB" sz="2400" b="1" dirty="0">
                <a:solidFill>
                  <a:srgbClr val="FFFFFF"/>
                </a:solidFill>
                <a:latin typeface="Calibri"/>
                <a:ea typeface="Calibri"/>
                <a:cs typeface="Calibri"/>
                <a:sym typeface="Calibri"/>
              </a:rPr>
              <a:t>Droxford Junior School </a:t>
            </a:r>
            <a:endParaRPr sz="1200" dirty="0">
              <a:solidFill>
                <a:srgbClr val="000000"/>
              </a:solidFill>
              <a:latin typeface="Calibri"/>
              <a:ea typeface="Calibri"/>
              <a:cs typeface="Calibri"/>
              <a:sym typeface="Calibri"/>
            </a:endParaRPr>
          </a:p>
        </p:txBody>
      </p:sp>
      <p:sp>
        <p:nvSpPr>
          <p:cNvPr id="88" name="Google Shape;88;p1"/>
          <p:cNvSpPr/>
          <p:nvPr/>
        </p:nvSpPr>
        <p:spPr>
          <a:xfrm>
            <a:off x="0"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9" name="Google Shape;89;p1"/>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90" name="Google Shape;90;p1"/>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pic>
        <p:nvPicPr>
          <p:cNvPr id="91" name="Google Shape;91;p1" descr="S:\SchoolPool\Matthew's bits and bobs\Marketing\Updated-Circular-School-Logo.jpg"/>
          <p:cNvPicPr preferRelativeResize="0"/>
          <p:nvPr/>
        </p:nvPicPr>
        <p:blipFill rotWithShape="1">
          <a:blip r:embed="rId4">
            <a:alphaModFix/>
          </a:blip>
          <a:srcRect/>
          <a:stretch/>
        </p:blipFill>
        <p:spPr>
          <a:xfrm>
            <a:off x="136842" y="41563"/>
            <a:ext cx="1240790" cy="1224915"/>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2"/>
          <p:cNvSpPr/>
          <p:nvPr/>
        </p:nvSpPr>
        <p:spPr>
          <a:xfrm>
            <a:off x="863591" y="1353185"/>
            <a:ext cx="7783200" cy="409203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99" name="Google Shape;99;p2"/>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0" name="Google Shape;100;p2"/>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01" name="Google Shape;101;p2"/>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02" name="Google Shape;102;p2"/>
          <p:cNvSpPr/>
          <p:nvPr/>
        </p:nvSpPr>
        <p:spPr>
          <a:xfrm>
            <a:off x="1289149" y="228600"/>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Maths at Droxford Junior School </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Aims of this meeting:</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03" name="Google Shape;103;p2"/>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04" name="Google Shape;104;p2"/>
          <p:cNvSpPr txBox="1"/>
          <p:nvPr/>
        </p:nvSpPr>
        <p:spPr>
          <a:xfrm>
            <a:off x="1619672" y="1798260"/>
            <a:ext cx="6235179" cy="3416320"/>
          </a:xfrm>
          <a:prstGeom prst="rect">
            <a:avLst/>
          </a:prstGeom>
          <a:noFill/>
          <a:ln>
            <a:noFill/>
          </a:ln>
        </p:spPr>
        <p:txBody>
          <a:bodyPr spcFirstLastPara="1" wrap="square" lIns="91425" tIns="45700" rIns="91425" bIns="45700" anchor="t" anchorCtr="0">
            <a:spAutoFit/>
          </a:bodyPr>
          <a:lstStyle/>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Our Curriculum</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How Maths is taught at Droxford Junior School (and some strategies we use)</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Written Methods and Our Calculation Policy</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Assessments</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342900" marR="0" lvl="0" indent="-342900" algn="l" rtl="0">
              <a:spcBef>
                <a:spcPts val="0"/>
              </a:spcBef>
              <a:spcAft>
                <a:spcPts val="0"/>
              </a:spcAft>
              <a:buClr>
                <a:schemeClr val="lt1"/>
              </a:buClr>
              <a:buSzPts val="1800"/>
              <a:buFont typeface="Arial" panose="020B0604020202020204" pitchFamily="34" charset="0"/>
              <a:buChar char="•"/>
            </a:pPr>
            <a:r>
              <a:rPr lang="en-GB" sz="1800" dirty="0">
                <a:solidFill>
                  <a:schemeClr val="lt1"/>
                </a:solidFill>
                <a:latin typeface="Calibri"/>
                <a:ea typeface="Calibri"/>
                <a:cs typeface="Calibri"/>
                <a:sym typeface="Calibri"/>
              </a:rPr>
              <a:t>How to Help Your Child With Maths</a:t>
            </a:r>
            <a:endParaRPr dirty="0"/>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a:p>
            <a:pPr marL="400050" marR="0" lvl="0" indent="-285750" algn="l" rtl="0">
              <a:spcBef>
                <a:spcPts val="0"/>
              </a:spcBef>
              <a:spcAft>
                <a:spcPts val="0"/>
              </a:spcAft>
              <a:buClr>
                <a:schemeClr val="dk1"/>
              </a:buClr>
              <a:buSzPts val="1800"/>
              <a:buFont typeface="Arial" panose="020B0604020202020204" pitchFamily="34" charset="0"/>
              <a:buChar char="•"/>
            </a:pPr>
            <a:endParaRPr sz="1800" dirty="0">
              <a:solidFill>
                <a:schemeClr val="lt1"/>
              </a:solidFill>
              <a:latin typeface="Calibri"/>
              <a:ea typeface="Calibri"/>
              <a:cs typeface="Calibri"/>
              <a:sym typeface="Calibri"/>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3"/>
          <p:cNvSpPr/>
          <p:nvPr/>
        </p:nvSpPr>
        <p:spPr>
          <a:xfrm>
            <a:off x="863591" y="1353185"/>
            <a:ext cx="7783200" cy="409203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600" dirty="0">
                <a:solidFill>
                  <a:schemeClr val="lt1"/>
                </a:solidFill>
                <a:latin typeface="Calibri"/>
                <a:ea typeface="Calibri"/>
                <a:cs typeface="Calibri"/>
                <a:sym typeface="Calibri"/>
              </a:rPr>
              <a:t>The national curriculum for mathematics aims to ensure that all pupils:</a:t>
            </a:r>
            <a:endParaRPr dirty="0"/>
          </a:p>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600"/>
              <a:buFont typeface="Calibri"/>
              <a:buChar char="-"/>
            </a:pPr>
            <a:r>
              <a:rPr lang="en-GB" sz="1600" b="1" u="sng" dirty="0">
                <a:solidFill>
                  <a:schemeClr val="lt1"/>
                </a:solidFill>
                <a:latin typeface="Calibri"/>
                <a:ea typeface="Calibri"/>
                <a:cs typeface="Calibri"/>
                <a:sym typeface="Calibri"/>
              </a:rPr>
              <a:t>become fluent </a:t>
            </a:r>
            <a:r>
              <a:rPr lang="en-GB" sz="1600" dirty="0">
                <a:solidFill>
                  <a:schemeClr val="lt1"/>
                </a:solidFill>
                <a:latin typeface="Calibri"/>
                <a:ea typeface="Calibri"/>
                <a:cs typeface="Calibri"/>
                <a:sym typeface="Calibri"/>
              </a:rPr>
              <a:t>in the fundamentals of mathematics so that pupils develop conceptual understanding and the ability to recall and apply knowledge rapidly and accurately</a:t>
            </a:r>
            <a:endParaRPr dirty="0"/>
          </a:p>
          <a:p>
            <a:pPr marL="285750" marR="0" lvl="0" indent="-184150" algn="l" rtl="0">
              <a:spcBef>
                <a:spcPts val="0"/>
              </a:spcBef>
              <a:spcAft>
                <a:spcPts val="0"/>
              </a:spcAft>
              <a:buClr>
                <a:schemeClr val="dk1"/>
              </a:buClr>
              <a:buSzPts val="1600"/>
              <a:buFont typeface="Calibri"/>
              <a:buNone/>
            </a:pPr>
            <a:endParaRPr sz="1600" dirty="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600"/>
              <a:buFont typeface="Calibri"/>
              <a:buChar char="-"/>
            </a:pPr>
            <a:r>
              <a:rPr lang="en-GB" sz="1600" b="1" u="sng" dirty="0">
                <a:solidFill>
                  <a:schemeClr val="lt1"/>
                </a:solidFill>
                <a:latin typeface="Calibri"/>
                <a:ea typeface="Calibri"/>
                <a:cs typeface="Calibri"/>
                <a:sym typeface="Calibri"/>
              </a:rPr>
              <a:t>reason mathematically</a:t>
            </a:r>
            <a:r>
              <a:rPr lang="en-GB" sz="1600" u="sng" dirty="0">
                <a:solidFill>
                  <a:schemeClr val="lt1"/>
                </a:solidFill>
                <a:latin typeface="Calibri"/>
                <a:ea typeface="Calibri"/>
                <a:cs typeface="Calibri"/>
                <a:sym typeface="Calibri"/>
              </a:rPr>
              <a:t> </a:t>
            </a:r>
            <a:r>
              <a:rPr lang="en-GB" sz="1600" dirty="0">
                <a:solidFill>
                  <a:schemeClr val="lt1"/>
                </a:solidFill>
                <a:latin typeface="Calibri"/>
                <a:ea typeface="Calibri"/>
                <a:cs typeface="Calibri"/>
                <a:sym typeface="Calibri"/>
              </a:rPr>
              <a:t>by following a line of enquiry, conjecturing relationships and generalisations, and developing an argument, justification or proof using mathematical language </a:t>
            </a:r>
            <a:endParaRPr dirty="0"/>
          </a:p>
          <a:p>
            <a:pPr marL="285750" marR="0" lvl="0" indent="-184150" algn="l" rtl="0">
              <a:spcBef>
                <a:spcPts val="0"/>
              </a:spcBef>
              <a:spcAft>
                <a:spcPts val="0"/>
              </a:spcAft>
              <a:buClr>
                <a:schemeClr val="dk1"/>
              </a:buClr>
              <a:buSzPts val="1600"/>
              <a:buFont typeface="Calibri"/>
              <a:buNone/>
            </a:pPr>
            <a:endParaRPr sz="1600" dirty="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1600"/>
              <a:buFont typeface="Calibri"/>
              <a:buChar char="-"/>
            </a:pPr>
            <a:r>
              <a:rPr lang="en-GB" sz="1600" dirty="0">
                <a:solidFill>
                  <a:schemeClr val="lt1"/>
                </a:solidFill>
                <a:latin typeface="Calibri"/>
                <a:ea typeface="Calibri"/>
                <a:cs typeface="Calibri"/>
                <a:sym typeface="Calibri"/>
              </a:rPr>
              <a:t>can </a:t>
            </a:r>
            <a:r>
              <a:rPr lang="en-GB" sz="1600" b="1" u="sng" dirty="0">
                <a:solidFill>
                  <a:schemeClr val="lt1"/>
                </a:solidFill>
                <a:latin typeface="Calibri"/>
                <a:ea typeface="Calibri"/>
                <a:cs typeface="Calibri"/>
                <a:sym typeface="Calibri"/>
              </a:rPr>
              <a:t>solve problem</a:t>
            </a:r>
            <a:r>
              <a:rPr lang="en-GB" sz="1600" dirty="0">
                <a:solidFill>
                  <a:schemeClr val="lt1"/>
                </a:solidFill>
                <a:latin typeface="Calibri"/>
                <a:ea typeface="Calibri"/>
                <a:cs typeface="Calibri"/>
                <a:sym typeface="Calibri"/>
              </a:rPr>
              <a:t>s by applying their mathematics to a variety of routine and non-routine problems with increasing sophistication, including breaking down problems into a series of simpler steps and persevering in seeking solutions</a:t>
            </a:r>
            <a:endParaRPr dirty="0"/>
          </a:p>
          <a:p>
            <a:pPr marL="0" marR="0" lvl="0" indent="0" algn="l" rtl="0">
              <a:spcBef>
                <a:spcPts val="0"/>
              </a:spcBef>
              <a:spcAft>
                <a:spcPts val="0"/>
              </a:spcAft>
              <a:buNone/>
            </a:pPr>
            <a:endParaRPr sz="1600" dirty="0">
              <a:solidFill>
                <a:schemeClr val="lt1"/>
              </a:solidFill>
              <a:latin typeface="Calibri"/>
              <a:ea typeface="Calibri"/>
              <a:cs typeface="Calibri"/>
              <a:sym typeface="Calibri"/>
            </a:endParaRPr>
          </a:p>
        </p:txBody>
      </p:sp>
      <p:sp>
        <p:nvSpPr>
          <p:cNvPr id="110" name="Google Shape;110;p3"/>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3"/>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12" name="Google Shape;112;p3"/>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13" name="Google Shape;113;p3"/>
          <p:cNvSpPr/>
          <p:nvPr/>
        </p:nvSpPr>
        <p:spPr>
          <a:xfrm>
            <a:off x="1289149" y="478696"/>
            <a:ext cx="7357642"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1. Our Curriculum</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14" name="Google Shape;114;p3"/>
          <p:cNvPicPr preferRelativeResize="0"/>
          <p:nvPr/>
        </p:nvPicPr>
        <p:blipFill rotWithShape="1">
          <a:blip r:embed="rId3">
            <a:alphaModFix/>
          </a:blip>
          <a:srcRect/>
          <a:stretch/>
        </p:blipFill>
        <p:spPr>
          <a:xfrm>
            <a:off x="3563888" y="5669479"/>
            <a:ext cx="2349500" cy="139700"/>
          </a:xfrm>
          <a:prstGeom prst="rect">
            <a:avLst/>
          </a:prstGeom>
          <a:noFill/>
          <a:ln>
            <a:no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4"/>
          <p:cNvSpPr/>
          <p:nvPr/>
        </p:nvSpPr>
        <p:spPr>
          <a:xfrm>
            <a:off x="863591" y="457199"/>
            <a:ext cx="7783200" cy="498802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r>
              <a:rPr lang="en-GB" sz="2000">
                <a:solidFill>
                  <a:schemeClr val="lt1"/>
                </a:solidFill>
                <a:latin typeface="Calibri"/>
                <a:ea typeface="Calibri"/>
                <a:cs typeface="Calibri"/>
                <a:sym typeface="Calibri"/>
              </a:rPr>
              <a:t>            Our aims are to ensure that all pupils become proficient with:</a:t>
            </a:r>
            <a:endParaRPr/>
          </a:p>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3600"/>
              <a:buFont typeface="Calibri"/>
              <a:buChar char="-"/>
            </a:pPr>
            <a:r>
              <a:rPr lang="en-GB" sz="3600" b="1">
                <a:solidFill>
                  <a:schemeClr val="lt1"/>
                </a:solidFill>
                <a:latin typeface="Calibri"/>
                <a:ea typeface="Calibri"/>
                <a:cs typeface="Calibri"/>
                <a:sym typeface="Calibri"/>
              </a:rPr>
              <a:t>Fluency</a:t>
            </a:r>
            <a:endParaRPr/>
          </a:p>
          <a:p>
            <a:pPr marL="285750" marR="0" lvl="0" indent="-57150" algn="l" rtl="0">
              <a:spcBef>
                <a:spcPts val="0"/>
              </a:spcBef>
              <a:spcAft>
                <a:spcPts val="0"/>
              </a:spcAft>
              <a:buClr>
                <a:schemeClr val="dk1"/>
              </a:buClr>
              <a:buSzPts val="3600"/>
              <a:buFont typeface="Calibri"/>
              <a:buNone/>
            </a:pPr>
            <a:endParaRPr sz="3600" b="1">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3600"/>
              <a:buFont typeface="Calibri"/>
              <a:buChar char="-"/>
            </a:pPr>
            <a:r>
              <a:rPr lang="en-GB" sz="3600" b="1">
                <a:solidFill>
                  <a:schemeClr val="lt1"/>
                </a:solidFill>
                <a:latin typeface="Calibri"/>
                <a:ea typeface="Calibri"/>
                <a:cs typeface="Calibri"/>
                <a:sym typeface="Calibri"/>
              </a:rPr>
              <a:t>Reasoning</a:t>
            </a:r>
            <a:endParaRPr/>
          </a:p>
          <a:p>
            <a:pPr marL="285750" marR="0" lvl="0" indent="-57150" algn="l" rtl="0">
              <a:spcBef>
                <a:spcPts val="0"/>
              </a:spcBef>
              <a:spcAft>
                <a:spcPts val="0"/>
              </a:spcAft>
              <a:buClr>
                <a:schemeClr val="dk1"/>
              </a:buClr>
              <a:buSzPts val="3600"/>
              <a:buFont typeface="Calibri"/>
              <a:buNone/>
            </a:pPr>
            <a:endParaRPr sz="3600" b="1">
              <a:solidFill>
                <a:schemeClr val="lt1"/>
              </a:solidFill>
              <a:latin typeface="Calibri"/>
              <a:ea typeface="Calibri"/>
              <a:cs typeface="Calibri"/>
              <a:sym typeface="Calibri"/>
            </a:endParaRPr>
          </a:p>
          <a:p>
            <a:pPr marL="285750" marR="0" lvl="0" indent="-285750" algn="l" rtl="0">
              <a:spcBef>
                <a:spcPts val="0"/>
              </a:spcBef>
              <a:spcAft>
                <a:spcPts val="0"/>
              </a:spcAft>
              <a:buClr>
                <a:schemeClr val="lt1"/>
              </a:buClr>
              <a:buSzPts val="3600"/>
              <a:buFont typeface="Calibri"/>
              <a:buChar char="-"/>
            </a:pPr>
            <a:r>
              <a:rPr lang="en-GB" sz="3600" b="1">
                <a:solidFill>
                  <a:schemeClr val="lt1"/>
                </a:solidFill>
                <a:latin typeface="Calibri"/>
                <a:ea typeface="Calibri"/>
                <a:cs typeface="Calibri"/>
                <a:sym typeface="Calibri"/>
              </a:rPr>
              <a:t>Problem Solving</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20" name="Google Shape;120;p4"/>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1" name="Google Shape;121;p4"/>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22" name="Google Shape;122;p4"/>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23" name="Google Shape;123;p4"/>
          <p:cNvSpPr/>
          <p:nvPr/>
        </p:nvSpPr>
        <p:spPr>
          <a:xfrm>
            <a:off x="1534838" y="228600"/>
            <a:ext cx="7357642" cy="107721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24" name="Google Shape;124;p4"/>
          <p:cNvPicPr preferRelativeResize="0"/>
          <p:nvPr/>
        </p:nvPicPr>
        <p:blipFill rotWithShape="1">
          <a:blip r:embed="rId3">
            <a:alphaModFix/>
          </a:blip>
          <a:srcRect/>
          <a:stretch/>
        </p:blipFill>
        <p:spPr>
          <a:xfrm>
            <a:off x="3563888" y="5669479"/>
            <a:ext cx="2349500" cy="139700"/>
          </a:xfrm>
          <a:prstGeom prst="rect">
            <a:avLst/>
          </a:prstGeom>
          <a:noFill/>
          <a:ln>
            <a:noFill/>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g1092a2b7308_0_0"/>
          <p:cNvSpPr/>
          <p:nvPr/>
        </p:nvSpPr>
        <p:spPr>
          <a:xfrm>
            <a:off x="863591" y="457199"/>
            <a:ext cx="7783200" cy="4988100"/>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2000">
              <a:solidFill>
                <a:schemeClr val="lt1"/>
              </a:solidFill>
              <a:latin typeface="Calibri"/>
              <a:ea typeface="Calibri"/>
              <a:cs typeface="Calibri"/>
              <a:sym typeface="Calibri"/>
            </a:endParaRPr>
          </a:p>
          <a:p>
            <a:pPr marL="0" marR="0" lvl="0" indent="0" algn="l" rtl="0">
              <a:spcBef>
                <a:spcPts val="0"/>
              </a:spcBef>
              <a:spcAft>
                <a:spcPts val="0"/>
              </a:spcAft>
              <a:buNone/>
            </a:pPr>
            <a:r>
              <a:rPr lang="en-GB" sz="2000">
                <a:solidFill>
                  <a:schemeClr val="lt1"/>
                </a:solidFill>
                <a:latin typeface="Calibri"/>
                <a:ea typeface="Calibri"/>
                <a:cs typeface="Calibri"/>
                <a:sym typeface="Calibri"/>
              </a:rPr>
              <a:t>            Fluency</a:t>
            </a:r>
            <a:endParaRPr/>
          </a:p>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30" name="Google Shape;130;g1092a2b7308_0_0"/>
          <p:cNvSpPr/>
          <p:nvPr/>
        </p:nvSpPr>
        <p:spPr>
          <a:xfrm>
            <a:off x="494928" y="0"/>
            <a:ext cx="9144000" cy="457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1" name="Google Shape;131;g1092a2b7308_0_0"/>
          <p:cNvSpPr/>
          <p:nvPr/>
        </p:nvSpPr>
        <p:spPr>
          <a:xfrm>
            <a:off x="0" y="457200"/>
            <a:ext cx="9144000" cy="4572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32" name="Google Shape;132;g1092a2b7308_0_0"/>
          <p:cNvSpPr/>
          <p:nvPr/>
        </p:nvSpPr>
        <p:spPr>
          <a:xfrm>
            <a:off x="0" y="914400"/>
            <a:ext cx="9144000" cy="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33" name="Google Shape;133;g1092a2b7308_0_0"/>
          <p:cNvSpPr/>
          <p:nvPr/>
        </p:nvSpPr>
        <p:spPr>
          <a:xfrm>
            <a:off x="1534838" y="228600"/>
            <a:ext cx="7357500" cy="10773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34" name="Google Shape;134;g1092a2b7308_0_0"/>
          <p:cNvPicPr preferRelativeResize="0"/>
          <p:nvPr/>
        </p:nvPicPr>
        <p:blipFill rotWithShape="1">
          <a:blip r:embed="rId3">
            <a:alphaModFix/>
          </a:blip>
          <a:srcRect/>
          <a:stretch/>
        </p:blipFill>
        <p:spPr>
          <a:xfrm>
            <a:off x="3563888" y="5669479"/>
            <a:ext cx="2349501" cy="139700"/>
          </a:xfrm>
          <a:prstGeom prst="rect">
            <a:avLst/>
          </a:prstGeom>
          <a:noFill/>
          <a:ln>
            <a:noFill/>
          </a:ln>
        </p:spPr>
      </p:pic>
      <p:pic>
        <p:nvPicPr>
          <p:cNvPr id="135" name="Google Shape;135;g1092a2b7308_0_0"/>
          <p:cNvPicPr preferRelativeResize="0"/>
          <p:nvPr/>
        </p:nvPicPr>
        <p:blipFill>
          <a:blip r:embed="rId4">
            <a:alphaModFix/>
          </a:blip>
          <a:stretch>
            <a:fillRect/>
          </a:stretch>
        </p:blipFill>
        <p:spPr>
          <a:xfrm>
            <a:off x="1059900" y="1686100"/>
            <a:ext cx="7357501" cy="692047"/>
          </a:xfrm>
          <a:prstGeom prst="rect">
            <a:avLst/>
          </a:prstGeom>
          <a:noFill/>
          <a:ln w="9525" cap="flat" cmpd="sng">
            <a:solidFill>
              <a:schemeClr val="dk1"/>
            </a:solidFill>
            <a:prstDash val="solid"/>
            <a:round/>
            <a:headEnd type="none" w="sm" len="sm"/>
            <a:tailEnd type="none" w="sm" len="sm"/>
          </a:ln>
        </p:spPr>
      </p:pic>
      <p:pic>
        <p:nvPicPr>
          <p:cNvPr id="2" name="Picture 1"/>
          <p:cNvPicPr>
            <a:picLocks noChangeAspect="1"/>
          </p:cNvPicPr>
          <p:nvPr/>
        </p:nvPicPr>
        <p:blipFill>
          <a:blip r:embed="rId5"/>
          <a:stretch>
            <a:fillRect/>
          </a:stretch>
        </p:blipFill>
        <p:spPr>
          <a:xfrm>
            <a:off x="5329212" y="2587563"/>
            <a:ext cx="2438740" cy="2648320"/>
          </a:xfrm>
          <a:prstGeom prst="rect">
            <a:avLst/>
          </a:prstGeom>
        </p:spPr>
      </p:pic>
      <p:pic>
        <p:nvPicPr>
          <p:cNvPr id="3" name="Picture 2"/>
          <p:cNvPicPr>
            <a:picLocks noChangeAspect="1"/>
          </p:cNvPicPr>
          <p:nvPr/>
        </p:nvPicPr>
        <p:blipFill>
          <a:blip r:embed="rId6"/>
          <a:stretch>
            <a:fillRect/>
          </a:stretch>
        </p:blipFill>
        <p:spPr>
          <a:xfrm>
            <a:off x="742070" y="2587563"/>
            <a:ext cx="2935207" cy="3861773"/>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6"/>
          <p:cNvSpPr/>
          <p:nvPr/>
        </p:nvSpPr>
        <p:spPr>
          <a:xfrm>
            <a:off x="802159" y="457200"/>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54" name="Google Shape;154;p6"/>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 name="Google Shape;155;p6"/>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6" name="Google Shape;156;p6"/>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7" name="Google Shape;157;p6"/>
          <p:cNvSpPr/>
          <p:nvPr/>
        </p:nvSpPr>
        <p:spPr>
          <a:xfrm>
            <a:off x="1534838" y="228600"/>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58" name="Google Shape;158;p6"/>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59" name="Google Shape;159;p6"/>
          <p:cNvSpPr txBox="1"/>
          <p:nvPr/>
        </p:nvSpPr>
        <p:spPr>
          <a:xfrm>
            <a:off x="4584746" y="1211292"/>
            <a:ext cx="3049168" cy="193899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400">
                <a:solidFill>
                  <a:schemeClr val="lt1"/>
                </a:solidFill>
                <a:latin typeface="Calibri"/>
                <a:ea typeface="Calibri"/>
                <a:cs typeface="Calibri"/>
                <a:sym typeface="Calibri"/>
              </a:rPr>
              <a:t>Deepening the learning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a:p>
            <a:pPr marL="0" marR="0" lvl="0" indent="0" algn="r" rtl="0">
              <a:spcBef>
                <a:spcPts val="0"/>
              </a:spcBef>
              <a:spcAft>
                <a:spcPts val="0"/>
              </a:spcAft>
              <a:buNone/>
            </a:pPr>
            <a:r>
              <a:rPr lang="en-GB" sz="2400">
                <a:solidFill>
                  <a:schemeClr val="lt1"/>
                </a:solidFill>
                <a:latin typeface="Calibri"/>
                <a:ea typeface="Calibri"/>
                <a:cs typeface="Calibri"/>
                <a:sym typeface="Calibri"/>
              </a:rPr>
              <a:t>Reasoning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p:txBody>
      </p:sp>
      <p:pic>
        <p:nvPicPr>
          <p:cNvPr id="160" name="Google Shape;160;p6"/>
          <p:cNvPicPr preferRelativeResize="0"/>
          <p:nvPr/>
        </p:nvPicPr>
        <p:blipFill rotWithShape="1">
          <a:blip r:embed="rId4">
            <a:alphaModFix/>
          </a:blip>
          <a:srcRect/>
          <a:stretch/>
        </p:blipFill>
        <p:spPr>
          <a:xfrm>
            <a:off x="1464728" y="899269"/>
            <a:ext cx="2868498" cy="2019422"/>
          </a:xfrm>
          <a:prstGeom prst="rect">
            <a:avLst/>
          </a:prstGeom>
          <a:noFill/>
          <a:ln>
            <a:noFill/>
          </a:ln>
        </p:spPr>
      </p:pic>
      <p:pic>
        <p:nvPicPr>
          <p:cNvPr id="161" name="Google Shape;161;p6"/>
          <p:cNvPicPr preferRelativeResize="0"/>
          <p:nvPr/>
        </p:nvPicPr>
        <p:blipFill rotWithShape="1">
          <a:blip r:embed="rId5">
            <a:alphaModFix/>
          </a:blip>
          <a:srcRect/>
          <a:stretch/>
        </p:blipFill>
        <p:spPr>
          <a:xfrm>
            <a:off x="4029978" y="3114577"/>
            <a:ext cx="3766820" cy="2183248"/>
          </a:xfrm>
          <a:prstGeom prst="rect">
            <a:avLst/>
          </a:prstGeom>
          <a:noFill/>
          <a:ln>
            <a:noFill/>
          </a:ln>
        </p:spPr>
      </p:pic>
      <p:pic>
        <p:nvPicPr>
          <p:cNvPr id="162" name="Google Shape;162;p6"/>
          <p:cNvPicPr preferRelativeResize="0"/>
          <p:nvPr/>
        </p:nvPicPr>
        <p:blipFill rotWithShape="1">
          <a:blip r:embed="rId6">
            <a:alphaModFix/>
          </a:blip>
          <a:srcRect/>
          <a:stretch/>
        </p:blipFill>
        <p:spPr>
          <a:xfrm>
            <a:off x="1696321" y="3114577"/>
            <a:ext cx="1841777" cy="21943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5"/>
          <p:cNvSpPr/>
          <p:nvPr/>
        </p:nvSpPr>
        <p:spPr>
          <a:xfrm>
            <a:off x="858536" y="457200"/>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42" name="Google Shape;142;p5"/>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3" name="Google Shape;143;p5"/>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44" name="Google Shape;144;p5"/>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pic>
        <p:nvPicPr>
          <p:cNvPr id="145" name="Google Shape;145;p5"/>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46" name="Google Shape;146;p5"/>
          <p:cNvSpPr txBox="1"/>
          <p:nvPr/>
        </p:nvSpPr>
        <p:spPr>
          <a:xfrm>
            <a:off x="4515575" y="1020059"/>
            <a:ext cx="3049168" cy="1938992"/>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400">
                <a:solidFill>
                  <a:schemeClr val="lt1"/>
                </a:solidFill>
                <a:latin typeface="Calibri"/>
                <a:ea typeface="Calibri"/>
                <a:cs typeface="Calibri"/>
                <a:sym typeface="Calibri"/>
              </a:rPr>
              <a:t>Deepening the learning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a:p>
            <a:pPr marL="0" marR="0" lvl="0" indent="0" algn="r" rtl="0">
              <a:spcBef>
                <a:spcPts val="0"/>
              </a:spcBef>
              <a:spcAft>
                <a:spcPts val="0"/>
              </a:spcAft>
              <a:buNone/>
            </a:pPr>
            <a:r>
              <a:rPr lang="en-GB" sz="2400">
                <a:solidFill>
                  <a:schemeClr val="lt1"/>
                </a:solidFill>
                <a:latin typeface="Calibri"/>
                <a:ea typeface="Calibri"/>
                <a:cs typeface="Calibri"/>
                <a:sym typeface="Calibri"/>
              </a:rPr>
              <a:t>Problem Solving</a:t>
            </a:r>
            <a:endParaRPr/>
          </a:p>
          <a:p>
            <a:pPr marL="0" marR="0" lvl="0" indent="0" algn="r" rtl="0">
              <a:spcBef>
                <a:spcPts val="0"/>
              </a:spcBef>
              <a:spcAft>
                <a:spcPts val="0"/>
              </a:spcAft>
              <a:buNone/>
            </a:pPr>
            <a:endParaRPr sz="2400">
              <a:solidFill>
                <a:schemeClr val="lt1"/>
              </a:solidFill>
              <a:latin typeface="Calibri"/>
              <a:ea typeface="Calibri"/>
              <a:cs typeface="Calibri"/>
              <a:sym typeface="Calibri"/>
            </a:endParaRPr>
          </a:p>
        </p:txBody>
      </p:sp>
      <p:pic>
        <p:nvPicPr>
          <p:cNvPr id="147" name="Google Shape;147;p5"/>
          <p:cNvPicPr preferRelativeResize="0"/>
          <p:nvPr/>
        </p:nvPicPr>
        <p:blipFill rotWithShape="1">
          <a:blip r:embed="rId4">
            <a:alphaModFix/>
          </a:blip>
          <a:srcRect/>
          <a:stretch/>
        </p:blipFill>
        <p:spPr>
          <a:xfrm>
            <a:off x="7129568" y="4492091"/>
            <a:ext cx="1512168" cy="1584176"/>
          </a:xfrm>
          <a:prstGeom prst="rect">
            <a:avLst/>
          </a:prstGeom>
          <a:noFill/>
          <a:ln>
            <a:noFill/>
          </a:ln>
        </p:spPr>
      </p:pic>
      <p:pic>
        <p:nvPicPr>
          <p:cNvPr id="148" name="Google Shape;148;p5"/>
          <p:cNvPicPr preferRelativeResize="0"/>
          <p:nvPr/>
        </p:nvPicPr>
        <p:blipFill rotWithShape="1">
          <a:blip r:embed="rId5">
            <a:alphaModFix/>
          </a:blip>
          <a:srcRect/>
          <a:stretch/>
        </p:blipFill>
        <p:spPr>
          <a:xfrm>
            <a:off x="563356" y="685800"/>
            <a:ext cx="2390775" cy="3438525"/>
          </a:xfrm>
          <a:prstGeom prst="rect">
            <a:avLst/>
          </a:prstGeom>
          <a:noFill/>
          <a:ln>
            <a:noFill/>
          </a:ln>
        </p:spPr>
      </p:pic>
      <p:pic>
        <p:nvPicPr>
          <p:cNvPr id="2" name="Picture 1"/>
          <p:cNvPicPr>
            <a:picLocks noChangeAspect="1"/>
          </p:cNvPicPr>
          <p:nvPr/>
        </p:nvPicPr>
        <p:blipFill>
          <a:blip r:embed="rId6"/>
          <a:stretch>
            <a:fillRect/>
          </a:stretch>
        </p:blipFill>
        <p:spPr>
          <a:xfrm>
            <a:off x="1140697" y="4492091"/>
            <a:ext cx="4772691" cy="2086266"/>
          </a:xfrm>
          <a:prstGeom prst="rect">
            <a:avLst/>
          </a:prstGeom>
        </p:spPr>
      </p:pic>
      <p:pic>
        <p:nvPicPr>
          <p:cNvPr id="3" name="Picture 2"/>
          <p:cNvPicPr>
            <a:picLocks noChangeAspect="1"/>
          </p:cNvPicPr>
          <p:nvPr/>
        </p:nvPicPr>
        <p:blipFill>
          <a:blip r:embed="rId7"/>
          <a:stretch>
            <a:fillRect/>
          </a:stretch>
        </p:blipFill>
        <p:spPr>
          <a:xfrm>
            <a:off x="4070161" y="3123715"/>
            <a:ext cx="3939996" cy="1006443"/>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6"/>
          <p:cNvSpPr/>
          <p:nvPr/>
        </p:nvSpPr>
        <p:spPr>
          <a:xfrm>
            <a:off x="802159" y="457200"/>
            <a:ext cx="7783200" cy="5047615"/>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54" name="Google Shape;154;p6"/>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 name="Google Shape;155;p6"/>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6" name="Google Shape;156;p6"/>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57" name="Google Shape;157;p6"/>
          <p:cNvSpPr/>
          <p:nvPr/>
        </p:nvSpPr>
        <p:spPr>
          <a:xfrm>
            <a:off x="1534838" y="228600"/>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58" name="Google Shape;158;p6"/>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59" name="Google Shape;159;p6"/>
          <p:cNvSpPr txBox="1"/>
          <p:nvPr/>
        </p:nvSpPr>
        <p:spPr>
          <a:xfrm>
            <a:off x="760756" y="941001"/>
            <a:ext cx="3049168" cy="830956"/>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GB" sz="2400" dirty="0" smtClean="0">
                <a:solidFill>
                  <a:schemeClr val="lt1"/>
                </a:solidFill>
                <a:latin typeface="Calibri"/>
                <a:ea typeface="Calibri"/>
                <a:cs typeface="Calibri"/>
                <a:sym typeface="Calibri"/>
              </a:rPr>
              <a:t>Learning Approach</a:t>
            </a:r>
            <a:endParaRPr dirty="0"/>
          </a:p>
          <a:p>
            <a:pPr marL="0" marR="0" lvl="0" indent="0" algn="r" rtl="0">
              <a:spcBef>
                <a:spcPts val="0"/>
              </a:spcBef>
              <a:spcAft>
                <a:spcPts val="0"/>
              </a:spcAft>
              <a:buNone/>
            </a:pPr>
            <a:endParaRPr sz="2400" dirty="0">
              <a:solidFill>
                <a:schemeClr val="lt1"/>
              </a:solidFill>
              <a:latin typeface="Calibri"/>
              <a:ea typeface="Calibri"/>
              <a:cs typeface="Calibri"/>
              <a:sym typeface="Calibri"/>
            </a:endParaRPr>
          </a:p>
        </p:txBody>
      </p:sp>
      <p:pic>
        <p:nvPicPr>
          <p:cNvPr id="12" name="Picture 11"/>
          <p:cNvPicPr>
            <a:picLocks noChangeAspect="1"/>
          </p:cNvPicPr>
          <p:nvPr/>
        </p:nvPicPr>
        <p:blipFill>
          <a:blip r:embed="rId4"/>
          <a:stretch>
            <a:fillRect/>
          </a:stretch>
        </p:blipFill>
        <p:spPr>
          <a:xfrm>
            <a:off x="684222" y="2115049"/>
            <a:ext cx="8108831" cy="1884297"/>
          </a:xfrm>
          <a:prstGeom prst="rect">
            <a:avLst/>
          </a:prstGeom>
        </p:spPr>
      </p:pic>
    </p:spTree>
    <p:extLst>
      <p:ext uri="{BB962C8B-B14F-4D97-AF65-F5344CB8AC3E}">
        <p14:creationId xmlns:p14="http://schemas.microsoft.com/office/powerpoint/2010/main" val="4111999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9"/>
          <p:cNvSpPr/>
          <p:nvPr/>
        </p:nvSpPr>
        <p:spPr>
          <a:xfrm>
            <a:off x="683568" y="1282701"/>
            <a:ext cx="7946670" cy="4203698"/>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83" name="Google Shape;183;p9"/>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4" name="Google Shape;184;p9"/>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85" name="Google Shape;185;p9"/>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86" name="Google Shape;186;p9"/>
          <p:cNvSpPr/>
          <p:nvPr/>
        </p:nvSpPr>
        <p:spPr>
          <a:xfrm>
            <a:off x="893179" y="165870"/>
            <a:ext cx="7357642" cy="206210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2. How Maths is taught at Droxford Junior School</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87" name="Google Shape;187;p9"/>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88" name="Google Shape;188;p9"/>
          <p:cNvSpPr txBox="1"/>
          <p:nvPr/>
        </p:nvSpPr>
        <p:spPr>
          <a:xfrm>
            <a:off x="1295636" y="1628800"/>
            <a:ext cx="6552600" cy="258528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lt1"/>
                </a:solidFill>
                <a:latin typeface="Calibri"/>
                <a:ea typeface="Calibri"/>
                <a:cs typeface="Calibri"/>
                <a:sym typeface="Calibri"/>
              </a:rPr>
              <a:t>Maths is taught each morning for 1 hour.</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smtClean="0">
                <a:solidFill>
                  <a:schemeClr val="lt1"/>
                </a:solidFill>
                <a:latin typeface="Calibri"/>
                <a:ea typeface="Calibri"/>
                <a:cs typeface="Calibri"/>
                <a:sym typeface="Calibri"/>
              </a:rPr>
              <a:t>Maths </a:t>
            </a:r>
            <a:r>
              <a:rPr lang="en-GB" sz="1800" dirty="0">
                <a:solidFill>
                  <a:schemeClr val="lt1"/>
                </a:solidFill>
                <a:latin typeface="Calibri"/>
                <a:ea typeface="Calibri"/>
                <a:cs typeface="Calibri"/>
                <a:sym typeface="Calibri"/>
              </a:rPr>
              <a:t>is not ‘set’ – all children are taught in a mixed ability setting, with teachers using effective </a:t>
            </a:r>
            <a:r>
              <a:rPr lang="en-GB" sz="1800" dirty="0" err="1">
                <a:solidFill>
                  <a:schemeClr val="lt1"/>
                </a:solidFill>
                <a:latin typeface="Calibri"/>
                <a:ea typeface="Calibri"/>
                <a:cs typeface="Calibri"/>
                <a:sym typeface="Calibri"/>
              </a:rPr>
              <a:t>AfL</a:t>
            </a:r>
            <a:r>
              <a:rPr lang="en-GB" sz="1800" dirty="0">
                <a:solidFill>
                  <a:schemeClr val="lt1"/>
                </a:solidFill>
                <a:latin typeface="Calibri"/>
                <a:ea typeface="Calibri"/>
                <a:cs typeface="Calibri"/>
                <a:sym typeface="Calibri"/>
              </a:rPr>
              <a:t> to tailor learning to each child</a:t>
            </a:r>
            <a:r>
              <a:rPr lang="en-GB" sz="1800" dirty="0" smtClean="0">
                <a:solidFill>
                  <a:schemeClr val="lt1"/>
                </a:solidFill>
                <a:latin typeface="Calibri"/>
                <a:ea typeface="Calibri"/>
                <a:cs typeface="Calibri"/>
                <a:sym typeface="Calibri"/>
              </a:rPr>
              <a:t>.</a:t>
            </a:r>
          </a:p>
          <a:p>
            <a:pPr marL="0" marR="0" lvl="0" indent="0" algn="l" rtl="0">
              <a:spcBef>
                <a:spcPts val="0"/>
              </a:spcBef>
              <a:spcAft>
                <a:spcPts val="0"/>
              </a:spcAft>
              <a:buNone/>
            </a:pPr>
            <a:endParaRPr lang="en-GB" sz="1800" dirty="0">
              <a:solidFill>
                <a:schemeClr val="lt1"/>
              </a:solidFill>
              <a:latin typeface="Calibri"/>
              <a:cs typeface="Calibri"/>
              <a:sym typeface="Calibri"/>
            </a:endParaRPr>
          </a:p>
          <a:p>
            <a:pPr marL="0" marR="0" lvl="0" indent="0" algn="l" rtl="0">
              <a:spcBef>
                <a:spcPts val="0"/>
              </a:spcBef>
              <a:spcAft>
                <a:spcPts val="0"/>
              </a:spcAft>
              <a:buNone/>
            </a:pPr>
            <a:r>
              <a:rPr lang="en-GB" sz="1800" dirty="0" smtClean="0">
                <a:solidFill>
                  <a:schemeClr val="lt1"/>
                </a:solidFill>
                <a:latin typeface="Calibri"/>
                <a:cs typeface="Calibri"/>
                <a:sym typeface="Calibri"/>
              </a:rPr>
              <a:t>Sometimes, classes are split dependent on need:</a:t>
            </a:r>
          </a:p>
          <a:p>
            <a:pPr marL="0" marR="0" lvl="0" indent="0" algn="l" rtl="0">
              <a:spcBef>
                <a:spcPts val="0"/>
              </a:spcBef>
              <a:spcAft>
                <a:spcPts val="0"/>
              </a:spcAft>
              <a:buNone/>
            </a:pPr>
            <a:r>
              <a:rPr lang="en-GB" sz="1800" dirty="0" smtClean="0">
                <a:solidFill>
                  <a:schemeClr val="lt1"/>
                </a:solidFill>
                <a:latin typeface="Calibri"/>
                <a:cs typeface="Calibri"/>
                <a:sym typeface="Calibri"/>
              </a:rPr>
              <a:t>-Year group specific learning objectives</a:t>
            </a:r>
          </a:p>
          <a:p>
            <a:pPr marL="0" marR="0" lvl="0" indent="0" algn="l" rtl="0">
              <a:spcBef>
                <a:spcPts val="0"/>
              </a:spcBef>
              <a:spcAft>
                <a:spcPts val="0"/>
              </a:spcAft>
              <a:buNone/>
            </a:pPr>
            <a:r>
              <a:rPr lang="en-GB" sz="1800" dirty="0" smtClean="0">
                <a:solidFill>
                  <a:schemeClr val="lt1"/>
                </a:solidFill>
                <a:latin typeface="Calibri"/>
                <a:cs typeface="Calibri"/>
                <a:sym typeface="Calibri"/>
              </a:rPr>
              <a:t>-Gaps and ‘mop ups’</a:t>
            </a:r>
          </a:p>
          <a:p>
            <a:pPr marL="0" marR="0" lvl="0" indent="0" algn="l" rtl="0">
              <a:spcBef>
                <a:spcPts val="0"/>
              </a:spcBef>
              <a:spcAft>
                <a:spcPts val="0"/>
              </a:spcAft>
              <a:buNone/>
            </a:pPr>
            <a:r>
              <a:rPr lang="en-GB" sz="1800" dirty="0" smtClean="0">
                <a:solidFill>
                  <a:schemeClr val="lt1"/>
                </a:solidFill>
                <a:latin typeface="Calibri"/>
                <a:cs typeface="Calibri"/>
                <a:sym typeface="Calibri"/>
              </a:rPr>
              <a:t>-Stretch and challenge</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683568" y="1282700"/>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a:solidFill>
                  <a:schemeClr val="dk1"/>
                </a:solidFill>
                <a:latin typeface="Calibri"/>
                <a:ea typeface="Calibri"/>
                <a:cs typeface="Calibri"/>
                <a:sym typeface="Calibri"/>
              </a:rPr>
              <a:t>Providing a challenge for all learners</a:t>
            </a:r>
            <a:br>
              <a:rPr lang="en-GB" sz="3200" dirty="0">
                <a:solidFill>
                  <a:schemeClr val="dk1"/>
                </a:solidFill>
                <a:latin typeface="Calibri"/>
                <a:ea typeface="Calibri"/>
                <a:cs typeface="Calibri"/>
                <a:sym typeface="Calibri"/>
              </a:rPr>
            </a:br>
            <a:r>
              <a:rPr lang="en-GB" sz="3200" dirty="0">
                <a:solidFill>
                  <a:schemeClr val="dk1"/>
                </a:solidFill>
                <a:latin typeface="Calibri"/>
                <a:ea typeface="Calibri"/>
                <a:cs typeface="Calibri"/>
                <a:sym typeface="Calibri"/>
              </a:rPr>
              <a:t> </a:t>
            </a:r>
            <a:r>
              <a:rPr lang="en-GB" sz="3200" b="1" dirty="0">
                <a:solidFill>
                  <a:schemeClr val="dk1"/>
                </a:solidFill>
                <a:latin typeface="Calibri"/>
                <a:ea typeface="Calibri"/>
                <a:cs typeface="Calibri"/>
                <a:sym typeface="Calibri"/>
              </a:rPr>
              <a:t/>
            </a:r>
            <a:br>
              <a:rPr lang="en-GB" sz="3200" b="1" dirty="0">
                <a:solidFill>
                  <a:schemeClr val="dk1"/>
                </a:solidFill>
                <a:latin typeface="Calibri"/>
                <a:ea typeface="Calibri"/>
                <a:cs typeface="Calibri"/>
                <a:sym typeface="Calibri"/>
              </a:rPr>
            </a:br>
            <a:endParaRPr sz="3200" dirty="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pic>
        <p:nvPicPr>
          <p:cNvPr id="2" name="Picture 1"/>
          <p:cNvPicPr>
            <a:picLocks noChangeAspect="1"/>
          </p:cNvPicPr>
          <p:nvPr/>
        </p:nvPicPr>
        <p:blipFill>
          <a:blip r:embed="rId4"/>
          <a:stretch>
            <a:fillRect/>
          </a:stretch>
        </p:blipFill>
        <p:spPr>
          <a:xfrm>
            <a:off x="4724049" y="1521069"/>
            <a:ext cx="3929661" cy="5021620"/>
          </a:xfrm>
          <a:prstGeom prst="rect">
            <a:avLst/>
          </a:prstGeom>
        </p:spPr>
      </p:pic>
      <p:pic>
        <p:nvPicPr>
          <p:cNvPr id="3" name="Picture 2"/>
          <p:cNvPicPr>
            <a:picLocks noChangeAspect="1"/>
          </p:cNvPicPr>
          <p:nvPr/>
        </p:nvPicPr>
        <p:blipFill>
          <a:blip r:embed="rId5"/>
          <a:stretch>
            <a:fillRect/>
          </a:stretch>
        </p:blipFill>
        <p:spPr>
          <a:xfrm>
            <a:off x="1084364" y="1809490"/>
            <a:ext cx="3299075" cy="3972995"/>
          </a:xfrm>
          <a:prstGeom prst="rect">
            <a:avLst/>
          </a:prstGeom>
        </p:spPr>
      </p:pic>
    </p:spTree>
    <p:extLst>
      <p:ext uri="{BB962C8B-B14F-4D97-AF65-F5344CB8AC3E}">
        <p14:creationId xmlns:p14="http://schemas.microsoft.com/office/powerpoint/2010/main" val="1270584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683568" y="1282700"/>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Providing a challenge for all learners</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202" name="Google Shape;202;p10"/>
          <p:cNvSpPr txBox="1"/>
          <p:nvPr/>
        </p:nvSpPr>
        <p:spPr>
          <a:xfrm>
            <a:off x="1105189" y="3573016"/>
            <a:ext cx="2098659" cy="113873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lt1"/>
                </a:solidFill>
                <a:latin typeface="Calibri"/>
                <a:ea typeface="Calibri"/>
                <a:cs typeface="Calibri"/>
                <a:sym typeface="Calibri"/>
              </a:rPr>
              <a:t>3 levels of challenge</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smtClean="0">
                <a:solidFill>
                  <a:schemeClr val="lt1"/>
                </a:solidFill>
                <a:latin typeface="Calibri"/>
                <a:ea typeface="Calibri"/>
                <a:cs typeface="Calibri"/>
                <a:sym typeface="Calibri"/>
              </a:rPr>
              <a:t>Year 3 and 4</a:t>
            </a:r>
          </a:p>
          <a:p>
            <a:pPr marL="0" marR="0" lvl="0" indent="0" algn="l" rtl="0">
              <a:spcBef>
                <a:spcPts val="0"/>
              </a:spcBef>
              <a:spcAft>
                <a:spcPts val="0"/>
              </a:spcAft>
              <a:buNone/>
            </a:pPr>
            <a:endParaRPr dirty="0"/>
          </a:p>
        </p:txBody>
      </p:sp>
      <p:pic>
        <p:nvPicPr>
          <p:cNvPr id="3" name="Picture 2"/>
          <p:cNvPicPr>
            <a:picLocks noChangeAspect="1"/>
          </p:cNvPicPr>
          <p:nvPr/>
        </p:nvPicPr>
        <p:blipFill>
          <a:blip r:embed="rId4"/>
          <a:stretch>
            <a:fillRect/>
          </a:stretch>
        </p:blipFill>
        <p:spPr>
          <a:xfrm>
            <a:off x="262261" y="1671791"/>
            <a:ext cx="3784514" cy="1901225"/>
          </a:xfrm>
          <a:prstGeom prst="rect">
            <a:avLst/>
          </a:prstGeom>
        </p:spPr>
      </p:pic>
      <p:pic>
        <p:nvPicPr>
          <p:cNvPr id="2" name="Picture 1"/>
          <p:cNvPicPr>
            <a:picLocks noChangeAspect="1"/>
          </p:cNvPicPr>
          <p:nvPr/>
        </p:nvPicPr>
        <p:blipFill>
          <a:blip r:embed="rId5"/>
          <a:stretch>
            <a:fillRect/>
          </a:stretch>
        </p:blipFill>
        <p:spPr>
          <a:xfrm>
            <a:off x="4395952" y="1718984"/>
            <a:ext cx="1752845" cy="323895"/>
          </a:xfrm>
          <a:prstGeom prst="rect">
            <a:avLst/>
          </a:prstGeom>
        </p:spPr>
      </p:pic>
      <p:pic>
        <p:nvPicPr>
          <p:cNvPr id="4" name="Picture 3"/>
          <p:cNvPicPr>
            <a:picLocks noChangeAspect="1"/>
          </p:cNvPicPr>
          <p:nvPr/>
        </p:nvPicPr>
        <p:blipFill>
          <a:blip r:embed="rId6"/>
          <a:stretch>
            <a:fillRect/>
          </a:stretch>
        </p:blipFill>
        <p:spPr>
          <a:xfrm>
            <a:off x="4395952" y="2083007"/>
            <a:ext cx="971686" cy="1133633"/>
          </a:xfrm>
          <a:prstGeom prst="rect">
            <a:avLst/>
          </a:prstGeom>
        </p:spPr>
      </p:pic>
      <p:pic>
        <p:nvPicPr>
          <p:cNvPr id="5" name="Picture 4"/>
          <p:cNvPicPr>
            <a:picLocks noChangeAspect="1"/>
          </p:cNvPicPr>
          <p:nvPr/>
        </p:nvPicPr>
        <p:blipFill>
          <a:blip r:embed="rId7"/>
          <a:stretch>
            <a:fillRect/>
          </a:stretch>
        </p:blipFill>
        <p:spPr>
          <a:xfrm>
            <a:off x="5507415" y="2949046"/>
            <a:ext cx="3334215" cy="2448267"/>
          </a:xfrm>
          <a:prstGeom prst="rect">
            <a:avLst/>
          </a:prstGeom>
        </p:spPr>
      </p:pic>
    </p:spTree>
    <p:extLst>
      <p:ext uri="{BB962C8B-B14F-4D97-AF65-F5344CB8AC3E}">
        <p14:creationId xmlns:p14="http://schemas.microsoft.com/office/powerpoint/2010/main" val="24050299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683568" y="1282700"/>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a:solidFill>
                  <a:schemeClr val="dk1"/>
                </a:solidFill>
                <a:latin typeface="Calibri"/>
                <a:ea typeface="Calibri"/>
                <a:cs typeface="Calibri"/>
                <a:sym typeface="Calibri"/>
              </a:rPr>
              <a:t>Providing a challenge for all learners</a:t>
            </a:r>
            <a:br>
              <a:rPr lang="en-GB" sz="3200">
                <a:solidFill>
                  <a:schemeClr val="dk1"/>
                </a:solidFill>
                <a:latin typeface="Calibri"/>
                <a:ea typeface="Calibri"/>
                <a:cs typeface="Calibri"/>
                <a:sym typeface="Calibri"/>
              </a:rPr>
            </a:br>
            <a:r>
              <a:rPr lang="en-GB" sz="3200">
                <a:solidFill>
                  <a:schemeClr val="dk1"/>
                </a:solidFill>
                <a:latin typeface="Calibri"/>
                <a:ea typeface="Calibri"/>
                <a:cs typeface="Calibri"/>
                <a:sym typeface="Calibri"/>
              </a:rPr>
              <a:t> </a:t>
            </a:r>
            <a:r>
              <a:rPr lang="en-GB" sz="3200" b="1">
                <a:solidFill>
                  <a:schemeClr val="dk1"/>
                </a:solidFill>
                <a:latin typeface="Calibri"/>
                <a:ea typeface="Calibri"/>
                <a:cs typeface="Calibri"/>
                <a:sym typeface="Calibri"/>
              </a:rPr>
              <a:t/>
            </a:r>
            <a:br>
              <a:rPr lang="en-GB" sz="3200" b="1">
                <a:solidFill>
                  <a:schemeClr val="dk1"/>
                </a:solidFill>
                <a:latin typeface="Calibri"/>
                <a:ea typeface="Calibri"/>
                <a:cs typeface="Calibri"/>
                <a:sym typeface="Calibri"/>
              </a:rPr>
            </a:br>
            <a:endParaRPr sz="320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pic>
        <p:nvPicPr>
          <p:cNvPr id="199" name="Google Shape;199;p10"/>
          <p:cNvPicPr preferRelativeResize="0"/>
          <p:nvPr/>
        </p:nvPicPr>
        <p:blipFill rotWithShape="1">
          <a:blip r:embed="rId4">
            <a:alphaModFix/>
          </a:blip>
          <a:srcRect/>
          <a:stretch/>
        </p:blipFill>
        <p:spPr>
          <a:xfrm>
            <a:off x="193194" y="1413012"/>
            <a:ext cx="3096344" cy="1920179"/>
          </a:xfrm>
          <a:prstGeom prst="rect">
            <a:avLst/>
          </a:prstGeom>
          <a:noFill/>
          <a:ln>
            <a:noFill/>
          </a:ln>
        </p:spPr>
      </p:pic>
      <p:pic>
        <p:nvPicPr>
          <p:cNvPr id="200" name="Google Shape;200;p10"/>
          <p:cNvPicPr preferRelativeResize="0"/>
          <p:nvPr/>
        </p:nvPicPr>
        <p:blipFill rotWithShape="1">
          <a:blip r:embed="rId5">
            <a:alphaModFix/>
          </a:blip>
          <a:srcRect/>
          <a:stretch/>
        </p:blipFill>
        <p:spPr>
          <a:xfrm>
            <a:off x="3289538" y="2804141"/>
            <a:ext cx="4765526" cy="2290021"/>
          </a:xfrm>
          <a:prstGeom prst="rect">
            <a:avLst/>
          </a:prstGeom>
          <a:noFill/>
          <a:ln>
            <a:noFill/>
          </a:ln>
        </p:spPr>
      </p:pic>
      <p:pic>
        <p:nvPicPr>
          <p:cNvPr id="201" name="Google Shape;201;p10"/>
          <p:cNvPicPr preferRelativeResize="0"/>
          <p:nvPr/>
        </p:nvPicPr>
        <p:blipFill rotWithShape="1">
          <a:blip r:embed="rId6">
            <a:alphaModFix/>
          </a:blip>
          <a:srcRect/>
          <a:stretch/>
        </p:blipFill>
        <p:spPr>
          <a:xfrm>
            <a:off x="4572000" y="1387158"/>
            <a:ext cx="3657774" cy="1231188"/>
          </a:xfrm>
          <a:prstGeom prst="rect">
            <a:avLst/>
          </a:prstGeom>
          <a:noFill/>
          <a:ln>
            <a:noFill/>
          </a:ln>
        </p:spPr>
      </p:pic>
      <p:sp>
        <p:nvSpPr>
          <p:cNvPr id="202" name="Google Shape;202;p10"/>
          <p:cNvSpPr txBox="1"/>
          <p:nvPr/>
        </p:nvSpPr>
        <p:spPr>
          <a:xfrm>
            <a:off x="1105189" y="3573016"/>
            <a:ext cx="2098659" cy="92328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lt1"/>
                </a:solidFill>
                <a:latin typeface="Calibri"/>
                <a:ea typeface="Calibri"/>
                <a:cs typeface="Calibri"/>
                <a:sym typeface="Calibri"/>
              </a:rPr>
              <a:t>3 levels of challenge</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smtClean="0">
                <a:solidFill>
                  <a:schemeClr val="lt1"/>
                </a:solidFill>
                <a:latin typeface="Calibri"/>
                <a:ea typeface="Calibri"/>
                <a:cs typeface="Calibri"/>
                <a:sym typeface="Calibri"/>
              </a:rPr>
              <a:t>Year 5 and 6</a:t>
            </a: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0"/>
          <p:cNvSpPr/>
          <p:nvPr/>
        </p:nvSpPr>
        <p:spPr>
          <a:xfrm>
            <a:off x="539552" y="1133231"/>
            <a:ext cx="8064896" cy="4306523"/>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600">
              <a:solidFill>
                <a:schemeClr val="lt1"/>
              </a:solidFill>
              <a:latin typeface="Calibri"/>
              <a:ea typeface="Calibri"/>
              <a:cs typeface="Calibri"/>
              <a:sym typeface="Calibri"/>
            </a:endParaRPr>
          </a:p>
        </p:txBody>
      </p:sp>
      <p:sp>
        <p:nvSpPr>
          <p:cNvPr id="194" name="Google Shape;194;p10"/>
          <p:cNvSpPr/>
          <p:nvPr/>
        </p:nvSpPr>
        <p:spPr>
          <a:xfrm>
            <a:off x="494928" y="0"/>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5" name="Google Shape;195;p10"/>
          <p:cNvSpPr/>
          <p:nvPr/>
        </p:nvSpPr>
        <p:spPr>
          <a:xfrm>
            <a:off x="0" y="457200"/>
            <a:ext cx="9144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Arial"/>
              <a:buNone/>
            </a:pPr>
            <a:r>
              <a:rPr lang="en-GB" sz="1800" b="0" i="0" u="none" strike="noStrike" cap="none">
                <a:solidFill>
                  <a:schemeClr val="dk1"/>
                </a:solidFill>
                <a:latin typeface="Arial"/>
                <a:ea typeface="Arial"/>
                <a:cs typeface="Arial"/>
                <a:sym typeface="Arial"/>
              </a:rPr>
              <a:t/>
            </a:r>
            <a:br>
              <a:rPr lang="en-GB" sz="1800" b="0" i="0" u="none" strike="noStrike" cap="none">
                <a:solidFill>
                  <a:schemeClr val="dk1"/>
                </a:solidFill>
                <a:latin typeface="Arial"/>
                <a:ea typeface="Arial"/>
                <a:cs typeface="Arial"/>
                <a:sym typeface="Arial"/>
              </a:rPr>
            </a:b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6" name="Google Shape;196;p10"/>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197" name="Google Shape;197;p10"/>
          <p:cNvSpPr/>
          <p:nvPr/>
        </p:nvSpPr>
        <p:spPr>
          <a:xfrm>
            <a:off x="893179" y="433091"/>
            <a:ext cx="7357642"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dirty="0" smtClean="0">
                <a:solidFill>
                  <a:schemeClr val="dk1"/>
                </a:solidFill>
                <a:latin typeface="Calibri"/>
                <a:ea typeface="Calibri"/>
                <a:cs typeface="Calibri"/>
                <a:sym typeface="Calibri"/>
              </a:rPr>
              <a:t>What a Maths lesson looks like</a:t>
            </a:r>
            <a:r>
              <a:rPr lang="en-GB" sz="3200" dirty="0">
                <a:solidFill>
                  <a:schemeClr val="dk1"/>
                </a:solidFill>
                <a:latin typeface="Calibri"/>
                <a:ea typeface="Calibri"/>
                <a:cs typeface="Calibri"/>
                <a:sym typeface="Calibri"/>
              </a:rPr>
              <a:t/>
            </a:r>
            <a:br>
              <a:rPr lang="en-GB" sz="3200" dirty="0">
                <a:solidFill>
                  <a:schemeClr val="dk1"/>
                </a:solidFill>
                <a:latin typeface="Calibri"/>
                <a:ea typeface="Calibri"/>
                <a:cs typeface="Calibri"/>
                <a:sym typeface="Calibri"/>
              </a:rPr>
            </a:br>
            <a:r>
              <a:rPr lang="en-GB" sz="3200" dirty="0">
                <a:solidFill>
                  <a:schemeClr val="dk1"/>
                </a:solidFill>
                <a:latin typeface="Calibri"/>
                <a:ea typeface="Calibri"/>
                <a:cs typeface="Calibri"/>
                <a:sym typeface="Calibri"/>
              </a:rPr>
              <a:t> </a:t>
            </a:r>
            <a:r>
              <a:rPr lang="en-GB" sz="3200" b="1" dirty="0">
                <a:solidFill>
                  <a:schemeClr val="dk1"/>
                </a:solidFill>
                <a:latin typeface="Calibri"/>
                <a:ea typeface="Calibri"/>
                <a:cs typeface="Calibri"/>
                <a:sym typeface="Calibri"/>
              </a:rPr>
              <a:t/>
            </a:r>
            <a:br>
              <a:rPr lang="en-GB" sz="3200" b="1" dirty="0">
                <a:solidFill>
                  <a:schemeClr val="dk1"/>
                </a:solidFill>
                <a:latin typeface="Calibri"/>
                <a:ea typeface="Calibri"/>
                <a:cs typeface="Calibri"/>
                <a:sym typeface="Calibri"/>
              </a:rPr>
            </a:br>
            <a:endParaRPr sz="3200" dirty="0">
              <a:solidFill>
                <a:schemeClr val="dk1"/>
              </a:solidFill>
              <a:latin typeface="Calibri"/>
              <a:ea typeface="Calibri"/>
              <a:cs typeface="Calibri"/>
              <a:sym typeface="Calibri"/>
            </a:endParaRPr>
          </a:p>
        </p:txBody>
      </p:sp>
      <p:pic>
        <p:nvPicPr>
          <p:cNvPr id="198" name="Google Shape;198;p10"/>
          <p:cNvPicPr preferRelativeResize="0"/>
          <p:nvPr/>
        </p:nvPicPr>
        <p:blipFill rotWithShape="1">
          <a:blip r:embed="rId3">
            <a:alphaModFix/>
          </a:blip>
          <a:srcRect/>
          <a:stretch/>
        </p:blipFill>
        <p:spPr>
          <a:xfrm>
            <a:off x="3563888" y="5669479"/>
            <a:ext cx="2349500" cy="139700"/>
          </a:xfrm>
          <a:prstGeom prst="rect">
            <a:avLst/>
          </a:prstGeom>
          <a:noFill/>
          <a:ln>
            <a:noFill/>
          </a:ln>
        </p:spPr>
      </p:pic>
      <p:sp>
        <p:nvSpPr>
          <p:cNvPr id="10" name="Google Shape;202;p10"/>
          <p:cNvSpPr txBox="1"/>
          <p:nvPr/>
        </p:nvSpPr>
        <p:spPr>
          <a:xfrm>
            <a:off x="1027622" y="1294047"/>
            <a:ext cx="4039306" cy="415494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smtClean="0">
                <a:solidFill>
                  <a:schemeClr val="bg1"/>
                </a:solidFill>
              </a:rPr>
              <a:t>Marking in Maths</a:t>
            </a:r>
          </a:p>
          <a:p>
            <a:pPr marL="0" marR="0" lvl="0" indent="0" algn="l" rtl="0">
              <a:spcBef>
                <a:spcPts val="0"/>
              </a:spcBef>
              <a:spcAft>
                <a:spcPts val="0"/>
              </a:spcAft>
              <a:buNone/>
            </a:pPr>
            <a:endParaRPr lang="en-GB" sz="2400" dirty="0">
              <a:solidFill>
                <a:schemeClr val="bg1"/>
              </a:solidFill>
            </a:endParaRPr>
          </a:p>
          <a:p>
            <a:pPr marL="0" marR="0" lvl="0" indent="0" algn="l" rtl="0">
              <a:spcBef>
                <a:spcPts val="0"/>
              </a:spcBef>
              <a:spcAft>
                <a:spcPts val="0"/>
              </a:spcAft>
              <a:buNone/>
            </a:pPr>
            <a:r>
              <a:rPr lang="en-GB" sz="2400" dirty="0" smtClean="0">
                <a:solidFill>
                  <a:schemeClr val="bg1"/>
                </a:solidFill>
              </a:rPr>
              <a:t>Mops Up Groups</a:t>
            </a:r>
          </a:p>
          <a:p>
            <a:pPr marL="0" marR="0" lvl="0" indent="0" algn="l" rtl="0">
              <a:spcBef>
                <a:spcPts val="0"/>
              </a:spcBef>
              <a:spcAft>
                <a:spcPts val="0"/>
              </a:spcAft>
              <a:buNone/>
            </a:pPr>
            <a:endParaRPr lang="en-GB" sz="2400" dirty="0">
              <a:solidFill>
                <a:schemeClr val="bg1"/>
              </a:solidFill>
            </a:endParaRPr>
          </a:p>
          <a:p>
            <a:pPr marL="0" marR="0" lvl="0" indent="0" algn="l" rtl="0">
              <a:spcBef>
                <a:spcPts val="0"/>
              </a:spcBef>
              <a:spcAft>
                <a:spcPts val="0"/>
              </a:spcAft>
              <a:buNone/>
            </a:pPr>
            <a:r>
              <a:rPr lang="en-GB" sz="2400" dirty="0" smtClean="0">
                <a:solidFill>
                  <a:schemeClr val="bg1"/>
                </a:solidFill>
              </a:rPr>
              <a:t>Fast 5 or recapping</a:t>
            </a:r>
          </a:p>
          <a:p>
            <a:pPr marL="0" marR="0" lvl="0" indent="0" algn="l" rtl="0">
              <a:spcBef>
                <a:spcPts val="0"/>
              </a:spcBef>
              <a:spcAft>
                <a:spcPts val="0"/>
              </a:spcAft>
              <a:buNone/>
            </a:pPr>
            <a:endParaRPr lang="en-GB" sz="2400" dirty="0">
              <a:solidFill>
                <a:schemeClr val="bg1"/>
              </a:solidFill>
            </a:endParaRPr>
          </a:p>
          <a:p>
            <a:pPr marL="0" marR="0" lvl="0" indent="0" algn="l" rtl="0">
              <a:spcBef>
                <a:spcPts val="0"/>
              </a:spcBef>
              <a:spcAft>
                <a:spcPts val="0"/>
              </a:spcAft>
              <a:buNone/>
            </a:pPr>
            <a:r>
              <a:rPr lang="en-GB" sz="2400" dirty="0" smtClean="0">
                <a:solidFill>
                  <a:schemeClr val="bg1"/>
                </a:solidFill>
              </a:rPr>
              <a:t>Cutaway groups</a:t>
            </a:r>
          </a:p>
          <a:p>
            <a:pPr marL="0" marR="0" lvl="0" indent="0" algn="l" rtl="0">
              <a:spcBef>
                <a:spcPts val="0"/>
              </a:spcBef>
              <a:spcAft>
                <a:spcPts val="0"/>
              </a:spcAft>
              <a:buNone/>
            </a:pPr>
            <a:endParaRPr lang="en-GB" sz="2400" dirty="0">
              <a:solidFill>
                <a:schemeClr val="bg1"/>
              </a:solidFill>
            </a:endParaRPr>
          </a:p>
          <a:p>
            <a:pPr marL="0" marR="0" lvl="0" indent="0" algn="l" rtl="0">
              <a:spcBef>
                <a:spcPts val="0"/>
              </a:spcBef>
              <a:spcAft>
                <a:spcPts val="0"/>
              </a:spcAft>
              <a:buNone/>
            </a:pPr>
            <a:r>
              <a:rPr lang="en-GB" sz="2400" dirty="0" smtClean="0">
                <a:solidFill>
                  <a:schemeClr val="bg1"/>
                </a:solidFill>
              </a:rPr>
              <a:t>Small group </a:t>
            </a:r>
            <a:r>
              <a:rPr lang="en-GB" sz="2400" dirty="0" smtClean="0">
                <a:solidFill>
                  <a:schemeClr val="bg1"/>
                </a:solidFill>
              </a:rPr>
              <a:t>work</a:t>
            </a:r>
          </a:p>
          <a:p>
            <a:pPr marL="0" marR="0" lvl="0" indent="0" algn="l" rtl="0">
              <a:spcBef>
                <a:spcPts val="0"/>
              </a:spcBef>
              <a:spcAft>
                <a:spcPts val="0"/>
              </a:spcAft>
              <a:buNone/>
            </a:pPr>
            <a:endParaRPr lang="en-GB" sz="2400" dirty="0">
              <a:solidFill>
                <a:schemeClr val="bg1"/>
              </a:solidFill>
            </a:endParaRPr>
          </a:p>
          <a:p>
            <a:pPr marL="0" marR="0" lvl="0" indent="0" algn="l" rtl="0">
              <a:spcBef>
                <a:spcPts val="0"/>
              </a:spcBef>
              <a:spcAft>
                <a:spcPts val="0"/>
              </a:spcAft>
              <a:buNone/>
            </a:pPr>
            <a:r>
              <a:rPr lang="en-GB" sz="2400" dirty="0" smtClean="0">
                <a:solidFill>
                  <a:schemeClr val="bg1"/>
                </a:solidFill>
              </a:rPr>
              <a:t>Boosters and interventions</a:t>
            </a:r>
            <a:endParaRPr sz="2400" dirty="0">
              <a:solidFill>
                <a:schemeClr val="bg1"/>
              </a:solidFill>
            </a:endParaRPr>
          </a:p>
        </p:txBody>
      </p:sp>
    </p:spTree>
    <p:extLst>
      <p:ext uri="{BB962C8B-B14F-4D97-AF65-F5344CB8AC3E}">
        <p14:creationId xmlns:p14="http://schemas.microsoft.com/office/powerpoint/2010/main" val="12348616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1"/>
          <p:cNvSpPr/>
          <p:nvPr/>
        </p:nvSpPr>
        <p:spPr>
          <a:xfrm>
            <a:off x="611558" y="1677050"/>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8" name="Google Shape;208;p11"/>
          <p:cNvSpPr/>
          <p:nvPr/>
        </p:nvSpPr>
        <p:spPr>
          <a:xfrm>
            <a:off x="1016216" y="332607"/>
            <a:ext cx="7255583" cy="706386"/>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9" name="Google Shape;209;p11"/>
          <p:cNvSpPr/>
          <p:nvPr/>
        </p:nvSpPr>
        <p:spPr>
          <a:xfrm>
            <a:off x="0" y="914400"/>
            <a:ext cx="9144000" cy="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210" name="Google Shape;210;p11"/>
          <p:cNvSpPr txBox="1"/>
          <p:nvPr/>
        </p:nvSpPr>
        <p:spPr>
          <a:xfrm>
            <a:off x="1403648" y="404664"/>
            <a:ext cx="6480720"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a:solidFill>
                  <a:schemeClr val="dk1"/>
                </a:solidFill>
                <a:latin typeface="Calibri"/>
                <a:ea typeface="Calibri"/>
                <a:cs typeface="Calibri"/>
                <a:sym typeface="Calibri"/>
              </a:rPr>
              <a:t>3. Written Methods and our Calculation Policy</a:t>
            </a:r>
            <a:endParaRPr/>
          </a:p>
        </p:txBody>
      </p:sp>
      <p:pic>
        <p:nvPicPr>
          <p:cNvPr id="211" name="Google Shape;211;p11"/>
          <p:cNvPicPr preferRelativeResize="0"/>
          <p:nvPr/>
        </p:nvPicPr>
        <p:blipFill rotWithShape="1">
          <a:blip r:embed="rId3">
            <a:alphaModFix/>
          </a:blip>
          <a:srcRect/>
          <a:stretch/>
        </p:blipFill>
        <p:spPr>
          <a:xfrm>
            <a:off x="2337665" y="2186786"/>
            <a:ext cx="4048125" cy="35337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36"/>
          <p:cNvSpPr/>
          <p:nvPr/>
        </p:nvSpPr>
        <p:spPr>
          <a:xfrm>
            <a:off x="539552" y="1330164"/>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7" name="Google Shape;217;p36"/>
          <p:cNvSpPr txBox="1">
            <a:spLocks noGrp="1"/>
          </p:cNvSpPr>
          <p:nvPr>
            <p:ph type="title"/>
          </p:nvPr>
        </p:nvSpPr>
        <p:spPr>
          <a:xfrm>
            <a:off x="827111" y="377289"/>
            <a:ext cx="7633794"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a:t>Videos</a:t>
            </a:r>
            <a:br>
              <a:rPr lang="en-GB"/>
            </a:br>
            <a:endParaRPr/>
          </a:p>
        </p:txBody>
      </p:sp>
      <p:sp>
        <p:nvSpPr>
          <p:cNvPr id="219" name="Google Shape;219;p36"/>
          <p:cNvSpPr txBox="1"/>
          <p:nvPr/>
        </p:nvSpPr>
        <p:spPr>
          <a:xfrm>
            <a:off x="5796136" y="1520289"/>
            <a:ext cx="2592288" cy="147728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lt1"/>
                </a:solidFill>
                <a:latin typeface="Calibri"/>
                <a:ea typeface="Calibri"/>
                <a:cs typeface="Calibri"/>
                <a:sym typeface="Calibri"/>
              </a:rPr>
              <a:t>Videos which work through examples of our written methods (and some problem solving) can be found </a:t>
            </a:r>
            <a:r>
              <a:rPr lang="en-GB" sz="1800" dirty="0" smtClean="0">
                <a:solidFill>
                  <a:schemeClr val="lt1"/>
                </a:solidFill>
                <a:latin typeface="Calibri"/>
                <a:ea typeface="Calibri"/>
                <a:cs typeface="Calibri"/>
                <a:sym typeface="Calibri"/>
              </a:rPr>
              <a:t>on this tab.</a:t>
            </a:r>
            <a:endParaRPr sz="1800" dirty="0">
              <a:solidFill>
                <a:schemeClr val="lt1"/>
              </a:solidFill>
              <a:latin typeface="Calibri"/>
              <a:ea typeface="Calibri"/>
              <a:cs typeface="Calibri"/>
              <a:sym typeface="Calibri"/>
            </a:endParaRPr>
          </a:p>
        </p:txBody>
      </p:sp>
      <p:pic>
        <p:nvPicPr>
          <p:cNvPr id="220" name="Google Shape;220;p36"/>
          <p:cNvPicPr preferRelativeResize="0"/>
          <p:nvPr/>
        </p:nvPicPr>
        <p:blipFill rotWithShape="1">
          <a:blip r:embed="rId3">
            <a:alphaModFix/>
          </a:blip>
          <a:srcRect l="3109" t="7559" r="28069" b="8156"/>
          <a:stretch/>
        </p:blipFill>
        <p:spPr>
          <a:xfrm>
            <a:off x="5004048" y="3588877"/>
            <a:ext cx="3240360" cy="2232248"/>
          </a:xfrm>
          <a:prstGeom prst="rect">
            <a:avLst/>
          </a:prstGeom>
          <a:noFill/>
          <a:ln>
            <a:noFill/>
          </a:ln>
        </p:spPr>
      </p:pic>
      <p:pic>
        <p:nvPicPr>
          <p:cNvPr id="2" name="Picture 1"/>
          <p:cNvPicPr>
            <a:picLocks noChangeAspect="1"/>
          </p:cNvPicPr>
          <p:nvPr/>
        </p:nvPicPr>
        <p:blipFill>
          <a:blip r:embed="rId4"/>
          <a:stretch>
            <a:fillRect/>
          </a:stretch>
        </p:blipFill>
        <p:spPr>
          <a:xfrm>
            <a:off x="126894" y="1078803"/>
            <a:ext cx="5765958" cy="3268601"/>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35"/>
          <p:cNvSpPr/>
          <p:nvPr/>
        </p:nvSpPr>
        <p:spPr>
          <a:xfrm>
            <a:off x="539552" y="1330164"/>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6" name="Google Shape;226;p35"/>
          <p:cNvSpPr txBox="1">
            <a:spLocks noGrp="1"/>
          </p:cNvSpPr>
          <p:nvPr>
            <p:ph type="title"/>
          </p:nvPr>
        </p:nvSpPr>
        <p:spPr>
          <a:xfrm>
            <a:off x="827111" y="377289"/>
            <a:ext cx="7633794"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a:t>Mathematical Knowledge Handouts</a:t>
            </a:r>
            <a:br>
              <a:rPr lang="en-GB"/>
            </a:br>
            <a:endParaRPr/>
          </a:p>
        </p:txBody>
      </p:sp>
      <p:pic>
        <p:nvPicPr>
          <p:cNvPr id="227" name="Google Shape;227;p35"/>
          <p:cNvPicPr preferRelativeResize="0"/>
          <p:nvPr/>
        </p:nvPicPr>
        <p:blipFill rotWithShape="1">
          <a:blip r:embed="rId3">
            <a:alphaModFix/>
          </a:blip>
          <a:srcRect/>
          <a:stretch/>
        </p:blipFill>
        <p:spPr>
          <a:xfrm>
            <a:off x="2051720" y="1519844"/>
            <a:ext cx="5439763" cy="442074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37"/>
          <p:cNvSpPr/>
          <p:nvPr/>
        </p:nvSpPr>
        <p:spPr>
          <a:xfrm>
            <a:off x="587179" y="1417638"/>
            <a:ext cx="8064896" cy="4356020"/>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3" name="Google Shape;233;p3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400"/>
              <a:buFont typeface="Calibri"/>
              <a:buNone/>
            </a:pPr>
            <a:r>
              <a:rPr lang="en-GB"/>
              <a:t>Policies and Handouts</a:t>
            </a:r>
            <a:endParaRPr/>
          </a:p>
        </p:txBody>
      </p:sp>
      <p:cxnSp>
        <p:nvCxnSpPr>
          <p:cNvPr id="235" name="Google Shape;235;p37"/>
          <p:cNvCxnSpPr/>
          <p:nvPr/>
        </p:nvCxnSpPr>
        <p:spPr>
          <a:xfrm flipH="1">
            <a:off x="3923928" y="2924944"/>
            <a:ext cx="2016224" cy="432048"/>
          </a:xfrm>
          <a:prstGeom prst="straightConnector1">
            <a:avLst/>
          </a:prstGeom>
          <a:noFill/>
          <a:ln w="9525" cap="flat" cmpd="sng">
            <a:solidFill>
              <a:schemeClr val="lt1"/>
            </a:solidFill>
            <a:prstDash val="solid"/>
            <a:round/>
            <a:headEnd type="none" w="sm" len="sm"/>
            <a:tailEnd type="triangle" w="med" len="med"/>
          </a:ln>
        </p:spPr>
      </p:cxnSp>
      <p:sp>
        <p:nvSpPr>
          <p:cNvPr id="236" name="Google Shape;236;p37"/>
          <p:cNvSpPr txBox="1"/>
          <p:nvPr/>
        </p:nvSpPr>
        <p:spPr>
          <a:xfrm>
            <a:off x="6156176" y="2204864"/>
            <a:ext cx="2160240" cy="286228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lt1"/>
                </a:solidFill>
                <a:latin typeface="Calibri"/>
                <a:ea typeface="Calibri"/>
                <a:cs typeface="Calibri"/>
                <a:sym typeface="Calibri"/>
              </a:rPr>
              <a:t>Every policy and handout mentioned today can be found on the school website!</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Look at the Curriculum tab and click </a:t>
            </a:r>
            <a:r>
              <a:rPr lang="en-GB" sz="1800" dirty="0" smtClean="0">
                <a:solidFill>
                  <a:schemeClr val="lt1"/>
                </a:solidFill>
                <a:latin typeface="Calibri"/>
                <a:ea typeface="Calibri"/>
                <a:cs typeface="Calibri"/>
                <a:sym typeface="Calibri"/>
              </a:rPr>
              <a:t>on Curriculum support for parents</a:t>
            </a:r>
            <a:endParaRPr sz="1800" dirty="0">
              <a:solidFill>
                <a:schemeClr val="lt1"/>
              </a:solidFill>
              <a:latin typeface="Calibri"/>
              <a:ea typeface="Calibri"/>
              <a:cs typeface="Calibri"/>
              <a:sym typeface="Calibri"/>
            </a:endParaRPr>
          </a:p>
        </p:txBody>
      </p:sp>
      <p:pic>
        <p:nvPicPr>
          <p:cNvPr id="2" name="Picture 1"/>
          <p:cNvPicPr>
            <a:picLocks noChangeAspect="1"/>
          </p:cNvPicPr>
          <p:nvPr/>
        </p:nvPicPr>
        <p:blipFill>
          <a:blip r:embed="rId3"/>
          <a:stretch>
            <a:fillRect/>
          </a:stretch>
        </p:blipFill>
        <p:spPr>
          <a:xfrm>
            <a:off x="352401" y="2310191"/>
            <a:ext cx="5587751" cy="291718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0"/>
          <p:cNvSpPr/>
          <p:nvPr/>
        </p:nvSpPr>
        <p:spPr>
          <a:xfrm>
            <a:off x="611560" y="1411892"/>
            <a:ext cx="8352928"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20"/>
          <p:cNvSpPr txBox="1">
            <a:spLocks noGrp="1"/>
          </p:cNvSpPr>
          <p:nvPr>
            <p:ph type="title"/>
          </p:nvPr>
        </p:nvSpPr>
        <p:spPr>
          <a:xfrm>
            <a:off x="179512" y="268892"/>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1"/>
              </a:buClr>
              <a:buSzPts val="3600"/>
              <a:buFont typeface="Calibri"/>
              <a:buNone/>
            </a:pPr>
            <a:r>
              <a:rPr lang="en-GB" sz="3600"/>
              <a:t>	Assessments: at the End of Year 6</a:t>
            </a:r>
            <a:endParaRPr/>
          </a:p>
        </p:txBody>
      </p:sp>
      <p:sp>
        <p:nvSpPr>
          <p:cNvPr id="243" name="Google Shape;243;p20"/>
          <p:cNvSpPr txBox="1">
            <a:spLocks noGrp="1"/>
          </p:cNvSpPr>
          <p:nvPr>
            <p:ph type="body" idx="1"/>
          </p:nvPr>
        </p:nvSpPr>
        <p:spPr>
          <a:xfrm>
            <a:off x="611560" y="1827797"/>
            <a:ext cx="8352928" cy="4281339"/>
          </a:xfrm>
          <a:prstGeom prst="rect">
            <a:avLst/>
          </a:prstGeom>
          <a:noFill/>
          <a:ln>
            <a:noFill/>
          </a:ln>
        </p:spPr>
        <p:txBody>
          <a:bodyPr spcFirstLastPara="1" wrap="square" lIns="91425" tIns="45700" rIns="91425" bIns="45700" anchor="t" anchorCtr="0">
            <a:normAutofit fontScale="62500" lnSpcReduction="20000"/>
          </a:bodyPr>
          <a:lstStyle/>
          <a:p>
            <a:pPr marL="0" lvl="0" indent="0" algn="l" rtl="0">
              <a:spcBef>
                <a:spcPts val="0"/>
              </a:spcBef>
              <a:spcAft>
                <a:spcPts val="0"/>
              </a:spcAft>
              <a:buClr>
                <a:schemeClr val="lt1"/>
              </a:buClr>
              <a:buSzPct val="100000"/>
              <a:buNone/>
            </a:pPr>
            <a:r>
              <a:rPr lang="en-GB" dirty="0">
                <a:solidFill>
                  <a:schemeClr val="lt1"/>
                </a:solidFill>
              </a:rPr>
              <a:t>Children will sit three papers in maths</a:t>
            </a:r>
            <a:r>
              <a:rPr lang="en-GB" dirty="0" smtClean="0">
                <a:solidFill>
                  <a:schemeClr val="lt1"/>
                </a:solidFill>
              </a:rPr>
              <a:t>:</a:t>
            </a:r>
          </a:p>
          <a:p>
            <a:pPr marL="0" lvl="0" indent="0" algn="l" rtl="0">
              <a:spcBef>
                <a:spcPts val="0"/>
              </a:spcBef>
              <a:spcAft>
                <a:spcPts val="0"/>
              </a:spcAft>
              <a:buClr>
                <a:schemeClr val="lt1"/>
              </a:buClr>
              <a:buSzPct val="100000"/>
              <a:buNone/>
            </a:pPr>
            <a:endParaRPr dirty="0"/>
          </a:p>
          <a:p>
            <a:pPr marL="342900" lvl="0" indent="-342900" algn="l" rtl="0">
              <a:spcBef>
                <a:spcPts val="448"/>
              </a:spcBef>
              <a:spcAft>
                <a:spcPts val="0"/>
              </a:spcAft>
              <a:buClr>
                <a:schemeClr val="lt1"/>
              </a:buClr>
              <a:buSzPct val="100000"/>
              <a:buChar char="•"/>
            </a:pPr>
            <a:r>
              <a:rPr lang="en-GB" dirty="0">
                <a:solidFill>
                  <a:schemeClr val="lt1"/>
                </a:solidFill>
              </a:rPr>
              <a:t>Paper 1: arithmetic, 30 </a:t>
            </a:r>
            <a:r>
              <a:rPr lang="en-GB" dirty="0" smtClean="0">
                <a:solidFill>
                  <a:schemeClr val="lt1"/>
                </a:solidFill>
              </a:rPr>
              <a:t>minutes</a:t>
            </a:r>
          </a:p>
          <a:p>
            <a:pPr marL="342900" lvl="0" indent="-342900" algn="l" rtl="0">
              <a:spcBef>
                <a:spcPts val="448"/>
              </a:spcBef>
              <a:spcAft>
                <a:spcPts val="0"/>
              </a:spcAft>
              <a:buClr>
                <a:schemeClr val="lt1"/>
              </a:buClr>
              <a:buSzPct val="100000"/>
              <a:buChar char="•"/>
            </a:pPr>
            <a:endParaRPr dirty="0"/>
          </a:p>
          <a:p>
            <a:pPr marL="342900" lvl="0" indent="-342900" algn="l" rtl="0">
              <a:spcBef>
                <a:spcPts val="448"/>
              </a:spcBef>
              <a:spcAft>
                <a:spcPts val="0"/>
              </a:spcAft>
              <a:buClr>
                <a:schemeClr val="lt1"/>
              </a:buClr>
              <a:buSzPct val="100000"/>
              <a:buChar char="•"/>
            </a:pPr>
            <a:r>
              <a:rPr lang="en-GB" dirty="0">
                <a:solidFill>
                  <a:schemeClr val="lt1"/>
                </a:solidFill>
              </a:rPr>
              <a:t>Papers 2 and 3: reasoning, 40 minutes per </a:t>
            </a:r>
            <a:r>
              <a:rPr lang="en-GB" dirty="0" smtClean="0">
                <a:solidFill>
                  <a:schemeClr val="lt1"/>
                </a:solidFill>
              </a:rPr>
              <a:t>paper</a:t>
            </a:r>
          </a:p>
          <a:p>
            <a:pPr marL="342900" lvl="0" indent="-342900" algn="l" rtl="0">
              <a:spcBef>
                <a:spcPts val="448"/>
              </a:spcBef>
              <a:spcAft>
                <a:spcPts val="0"/>
              </a:spcAft>
              <a:buClr>
                <a:schemeClr val="lt1"/>
              </a:buClr>
              <a:buSzPct val="100000"/>
              <a:buChar char="•"/>
            </a:pPr>
            <a:endParaRPr dirty="0"/>
          </a:p>
          <a:p>
            <a:pPr marL="342900" lvl="0" indent="-342900" algn="l" rtl="0">
              <a:spcBef>
                <a:spcPts val="448"/>
              </a:spcBef>
              <a:spcAft>
                <a:spcPts val="0"/>
              </a:spcAft>
              <a:buClr>
                <a:schemeClr val="lt1"/>
              </a:buClr>
              <a:buSzPct val="100000"/>
              <a:buChar char="•"/>
            </a:pPr>
            <a:r>
              <a:rPr lang="en-GB" dirty="0">
                <a:solidFill>
                  <a:schemeClr val="lt1"/>
                </a:solidFill>
              </a:rPr>
              <a:t>Paper 1 will consist of fixed response questions, where children have to give the correct answer to calculations, including long multiplication and division. Papers 2 and 3 will involve a number of question types, including:</a:t>
            </a:r>
            <a:endParaRPr dirty="0"/>
          </a:p>
          <a:p>
            <a:pPr marL="742950" lvl="1" indent="-285750" algn="l" rtl="0">
              <a:spcBef>
                <a:spcPts val="392"/>
              </a:spcBef>
              <a:spcAft>
                <a:spcPts val="0"/>
              </a:spcAft>
              <a:buClr>
                <a:schemeClr val="lt1"/>
              </a:buClr>
              <a:buSzPct val="100000"/>
              <a:buFont typeface="Noto Sans Symbols"/>
              <a:buChar char="⮚"/>
            </a:pPr>
            <a:r>
              <a:rPr lang="en-GB" dirty="0">
                <a:solidFill>
                  <a:schemeClr val="lt1"/>
                </a:solidFill>
              </a:rPr>
              <a:t>Multiple choice</a:t>
            </a:r>
            <a:endParaRPr dirty="0"/>
          </a:p>
          <a:p>
            <a:pPr marL="742950" lvl="1" indent="-285750" algn="l" rtl="0">
              <a:spcBef>
                <a:spcPts val="392"/>
              </a:spcBef>
              <a:spcAft>
                <a:spcPts val="0"/>
              </a:spcAft>
              <a:buClr>
                <a:schemeClr val="lt1"/>
              </a:buClr>
              <a:buSzPct val="100000"/>
              <a:buFont typeface="Noto Sans Symbols"/>
              <a:buChar char="⮚"/>
            </a:pPr>
            <a:r>
              <a:rPr lang="en-GB" dirty="0">
                <a:solidFill>
                  <a:schemeClr val="lt1"/>
                </a:solidFill>
              </a:rPr>
              <a:t>True or false</a:t>
            </a:r>
            <a:endParaRPr dirty="0"/>
          </a:p>
          <a:p>
            <a:pPr marL="742950" lvl="1" indent="-285750" algn="l" rtl="0">
              <a:spcBef>
                <a:spcPts val="392"/>
              </a:spcBef>
              <a:spcAft>
                <a:spcPts val="0"/>
              </a:spcAft>
              <a:buClr>
                <a:schemeClr val="lt1"/>
              </a:buClr>
              <a:buSzPct val="100000"/>
              <a:buFont typeface="Noto Sans Symbols"/>
              <a:buChar char="⮚"/>
            </a:pPr>
            <a:r>
              <a:rPr lang="en-GB" dirty="0">
                <a:solidFill>
                  <a:schemeClr val="lt1"/>
                </a:solidFill>
              </a:rPr>
              <a:t>Constrained questions, e.g. giving the answer to a calculation, drawing a shape or completing a table or chart</a:t>
            </a:r>
            <a:endParaRPr dirty="0"/>
          </a:p>
          <a:p>
            <a:pPr marL="742950" lvl="1" indent="-285750" algn="l" rtl="0">
              <a:spcBef>
                <a:spcPts val="392"/>
              </a:spcBef>
              <a:spcAft>
                <a:spcPts val="0"/>
              </a:spcAft>
              <a:buClr>
                <a:schemeClr val="lt1"/>
              </a:buClr>
              <a:buSzPct val="100000"/>
              <a:buFont typeface="Noto Sans Symbols"/>
              <a:buChar char="⮚"/>
            </a:pPr>
            <a:r>
              <a:rPr lang="en-GB" dirty="0">
                <a:solidFill>
                  <a:schemeClr val="lt1"/>
                </a:solidFill>
              </a:rPr>
              <a:t>Less constrained questions, where children will have to explain their approach for solving a problem</a:t>
            </a:r>
            <a:endParaRPr dirty="0"/>
          </a:p>
          <a:p>
            <a:pPr marL="342900" lvl="0" indent="-200660" algn="l" rtl="0">
              <a:spcBef>
                <a:spcPts val="448"/>
              </a:spcBef>
              <a:spcAft>
                <a:spcPts val="0"/>
              </a:spcAft>
              <a:buClr>
                <a:schemeClr val="dk1"/>
              </a:buClr>
              <a:buSzPct val="100000"/>
              <a:buNone/>
            </a:pPr>
            <a:endParaRPr dirty="0">
              <a:solidFill>
                <a:schemeClr val="lt1"/>
              </a:solidFill>
            </a:endParaRPr>
          </a:p>
          <a:p>
            <a:pPr marL="342900" lvl="0" indent="-200660" algn="l" rtl="0">
              <a:spcBef>
                <a:spcPts val="448"/>
              </a:spcBef>
              <a:spcAft>
                <a:spcPts val="0"/>
              </a:spcAft>
              <a:buClr>
                <a:schemeClr val="dk1"/>
              </a:buClr>
              <a:buSzPct val="100000"/>
              <a:buNone/>
            </a:pPr>
            <a:endParaRPr dirty="0">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21"/>
          <p:cNvSpPr txBox="1">
            <a:spLocks noGrp="1"/>
          </p:cNvSpPr>
          <p:nvPr>
            <p:ph type="title"/>
          </p:nvPr>
        </p:nvSpPr>
        <p:spPr>
          <a:xfrm>
            <a:off x="1534838" y="274638"/>
            <a:ext cx="7151962" cy="922114"/>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arithmetic questions</a:t>
            </a:r>
            <a:endParaRPr/>
          </a:p>
        </p:txBody>
      </p:sp>
      <p:sp>
        <p:nvSpPr>
          <p:cNvPr id="249" name="Google Shape;249;p21"/>
          <p:cNvSpPr txBox="1">
            <a:spLocks noGrp="1"/>
          </p:cNvSpPr>
          <p:nvPr>
            <p:ph type="body" idx="1"/>
          </p:nvPr>
        </p:nvSpPr>
        <p:spPr>
          <a:xfrm>
            <a:off x="557558" y="1844824"/>
            <a:ext cx="1954560" cy="964703"/>
          </a:xfrm>
          <a:prstGeom prst="rect">
            <a:avLst/>
          </a:prstGeom>
          <a:noFill/>
          <a:ln>
            <a:noFill/>
          </a:ln>
        </p:spPr>
        <p:txBody>
          <a:bodyPr spcFirstLastPara="1" wrap="square" lIns="91425" tIns="45700" rIns="91425" bIns="45700" anchor="t" anchorCtr="0">
            <a:normAutofit fontScale="32500" lnSpcReduction="20000"/>
          </a:bodyPr>
          <a:lstStyle/>
          <a:p>
            <a:pPr marL="342900" lvl="0" indent="-276860" algn="l" rtl="0">
              <a:spcBef>
                <a:spcPts val="0"/>
              </a:spcBef>
              <a:spcAft>
                <a:spcPts val="0"/>
              </a:spcAft>
              <a:buClr>
                <a:schemeClr val="dk1"/>
              </a:buClr>
              <a:buSzPct val="100000"/>
              <a:buNone/>
            </a:pPr>
            <a:endParaRPr/>
          </a:p>
          <a:p>
            <a:pPr marL="0" lvl="0" indent="0" algn="l" rtl="0">
              <a:spcBef>
                <a:spcPts val="559"/>
              </a:spcBef>
              <a:spcAft>
                <a:spcPts val="0"/>
              </a:spcAft>
              <a:buClr>
                <a:schemeClr val="dk1"/>
              </a:buClr>
              <a:buSzPct val="100000"/>
              <a:buNone/>
            </a:pPr>
            <a:r>
              <a:rPr lang="en-GB" sz="8600" b="1"/>
              <a:t>6.1 + 0.3 =</a:t>
            </a:r>
            <a:r>
              <a:rPr lang="en-GB"/>
              <a:t>		</a:t>
            </a:r>
            <a:endParaRPr/>
          </a:p>
          <a:p>
            <a:pPr marL="0" lvl="0" indent="0" algn="l" rtl="0">
              <a:spcBef>
                <a:spcPts val="208"/>
              </a:spcBef>
              <a:spcAft>
                <a:spcPts val="0"/>
              </a:spcAft>
              <a:buClr>
                <a:schemeClr val="dk1"/>
              </a:buClr>
              <a:buSzPct val="100000"/>
              <a:buNone/>
            </a:pPr>
            <a:endParaRPr/>
          </a:p>
        </p:txBody>
      </p:sp>
      <p:sp>
        <p:nvSpPr>
          <p:cNvPr id="250" name="Google Shape;250;p21"/>
          <p:cNvSpPr txBox="1"/>
          <p:nvPr/>
        </p:nvSpPr>
        <p:spPr>
          <a:xfrm>
            <a:off x="2101030" y="3138714"/>
            <a:ext cx="2668738" cy="964703"/>
          </a:xfrm>
          <a:prstGeom prst="rect">
            <a:avLst/>
          </a:prstGeom>
          <a:noFill/>
          <a:ln>
            <a:noFill/>
          </a:ln>
        </p:spPr>
        <p:txBody>
          <a:bodyPr spcFirstLastPara="1" wrap="square" lIns="91425" tIns="45700" rIns="91425" bIns="45700" anchor="t" anchorCtr="0">
            <a:normAutofit fontScale="25000" lnSpcReduction="20000"/>
          </a:bodyPr>
          <a:lstStyle/>
          <a:p>
            <a:pPr marL="342900" marR="0" lvl="0" indent="-292100" algn="l" rtl="0">
              <a:spcBef>
                <a:spcPts val="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342900" marR="0" lvl="0" indent="-292100" algn="l" rtl="0">
              <a:spcBef>
                <a:spcPts val="16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a:p>
            <a:pPr marL="0" marR="0" lvl="0" indent="0" algn="l" rtl="0">
              <a:spcBef>
                <a:spcPts val="560"/>
              </a:spcBef>
              <a:spcAft>
                <a:spcPts val="0"/>
              </a:spcAft>
              <a:buClr>
                <a:schemeClr val="dk1"/>
              </a:buClr>
              <a:buSzPct val="100000"/>
              <a:buFont typeface="Arial"/>
              <a:buNone/>
            </a:pPr>
            <a:r>
              <a:rPr lang="en-GB" sz="11200" b="1">
                <a:solidFill>
                  <a:schemeClr val="dk1"/>
                </a:solidFill>
                <a:latin typeface="Calibri"/>
                <a:ea typeface="Calibri"/>
                <a:cs typeface="Calibri"/>
                <a:sym typeface="Calibri"/>
              </a:rPr>
              <a:t>1,034 + 586 =</a:t>
            </a:r>
            <a:r>
              <a:rPr lang="en-GB" sz="9600" b="1">
                <a:solidFill>
                  <a:schemeClr val="dk1"/>
                </a:solidFill>
                <a:latin typeface="Calibri"/>
                <a:ea typeface="Calibri"/>
                <a:cs typeface="Calibri"/>
                <a:sym typeface="Calibri"/>
              </a:rPr>
              <a:t>	</a:t>
            </a:r>
            <a:endParaRPr/>
          </a:p>
          <a:p>
            <a:pPr marL="0" marR="0" lvl="0" indent="0" algn="l" rtl="0">
              <a:spcBef>
                <a:spcPts val="160"/>
              </a:spcBef>
              <a:spcAft>
                <a:spcPts val="0"/>
              </a:spcAft>
              <a:buClr>
                <a:schemeClr val="dk1"/>
              </a:buClr>
              <a:buSzPct val="100000"/>
              <a:buFont typeface="Arial"/>
              <a:buNone/>
            </a:pPr>
            <a:r>
              <a:rPr lang="en-GB" sz="3200">
                <a:solidFill>
                  <a:schemeClr val="dk1"/>
                </a:solidFill>
                <a:latin typeface="Calibri"/>
                <a:ea typeface="Calibri"/>
                <a:cs typeface="Calibri"/>
                <a:sym typeface="Calibri"/>
              </a:rPr>
              <a:t>		</a:t>
            </a:r>
            <a:endParaRPr/>
          </a:p>
          <a:p>
            <a:pPr marL="0" marR="0" lvl="0" indent="0" algn="l" rtl="0">
              <a:spcBef>
                <a:spcPts val="160"/>
              </a:spcBef>
              <a:spcAft>
                <a:spcPts val="0"/>
              </a:spcAft>
              <a:buClr>
                <a:schemeClr val="dk1"/>
              </a:buClr>
              <a:buSzPct val="100000"/>
              <a:buFont typeface="Arial"/>
              <a:buNone/>
            </a:pPr>
            <a:endParaRPr sz="3200">
              <a:solidFill>
                <a:schemeClr val="dk1"/>
              </a:solidFill>
              <a:latin typeface="Calibri"/>
              <a:ea typeface="Calibri"/>
              <a:cs typeface="Calibri"/>
              <a:sym typeface="Calibri"/>
            </a:endParaRPr>
          </a:p>
        </p:txBody>
      </p:sp>
      <p:sp>
        <p:nvSpPr>
          <p:cNvPr id="251" name="Google Shape;251;p21"/>
          <p:cNvSpPr/>
          <p:nvPr/>
        </p:nvSpPr>
        <p:spPr>
          <a:xfrm>
            <a:off x="1187624" y="4356973"/>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24 × 3 =	</a:t>
            </a:r>
            <a:endParaRPr/>
          </a:p>
        </p:txBody>
      </p:sp>
      <p:sp>
        <p:nvSpPr>
          <p:cNvPr id="252" name="Google Shape;252;p21"/>
          <p:cNvSpPr/>
          <p:nvPr/>
        </p:nvSpPr>
        <p:spPr>
          <a:xfrm>
            <a:off x="2483768" y="5301208"/>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48 ÷ 6 =	</a:t>
            </a:r>
            <a:endParaRPr/>
          </a:p>
        </p:txBody>
      </p:sp>
      <p:sp>
        <p:nvSpPr>
          <p:cNvPr id="253" name="Google Shape;253;p21"/>
          <p:cNvSpPr/>
          <p:nvPr/>
        </p:nvSpPr>
        <p:spPr>
          <a:xfrm>
            <a:off x="197768" y="3556754"/>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2.5 + 0.05 =</a:t>
            </a:r>
            <a:r>
              <a:rPr lang="en-GB" sz="1800">
                <a:solidFill>
                  <a:schemeClr val="dk1"/>
                </a:solidFill>
                <a:latin typeface="Calibri"/>
                <a:ea typeface="Calibri"/>
                <a:cs typeface="Calibri"/>
                <a:sym typeface="Calibri"/>
              </a:rPr>
              <a:t>	</a:t>
            </a:r>
            <a:endParaRPr/>
          </a:p>
        </p:txBody>
      </p:sp>
      <p:sp>
        <p:nvSpPr>
          <p:cNvPr id="254" name="Google Shape;254;p21"/>
          <p:cNvSpPr/>
          <p:nvPr/>
        </p:nvSpPr>
        <p:spPr>
          <a:xfrm>
            <a:off x="3005183" y="1841699"/>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5 × 4 × 7 =</a:t>
            </a:r>
            <a:r>
              <a:rPr lang="en-GB" sz="1800">
                <a:solidFill>
                  <a:schemeClr val="dk1"/>
                </a:solidFill>
                <a:latin typeface="Calibri"/>
                <a:ea typeface="Calibri"/>
                <a:cs typeface="Calibri"/>
                <a:sym typeface="Calibri"/>
              </a:rPr>
              <a:t>		</a:t>
            </a:r>
            <a:endParaRPr/>
          </a:p>
        </p:txBody>
      </p:sp>
      <p:pic>
        <p:nvPicPr>
          <p:cNvPr id="255" name="Google Shape;255;p21"/>
          <p:cNvPicPr preferRelativeResize="0"/>
          <p:nvPr/>
        </p:nvPicPr>
        <p:blipFill rotWithShape="1">
          <a:blip r:embed="rId3">
            <a:alphaModFix/>
          </a:blip>
          <a:srcRect l="17813" t="54300" r="69437" b="32320"/>
          <a:stretch/>
        </p:blipFill>
        <p:spPr>
          <a:xfrm>
            <a:off x="5759624" y="3956863"/>
            <a:ext cx="1554480" cy="1019532"/>
          </a:xfrm>
          <a:prstGeom prst="rect">
            <a:avLst/>
          </a:prstGeom>
          <a:noFill/>
          <a:ln>
            <a:noFill/>
          </a:ln>
        </p:spPr>
      </p:pic>
      <p:sp>
        <p:nvSpPr>
          <p:cNvPr id="256" name="Google Shape;256;p21"/>
          <p:cNvSpPr/>
          <p:nvPr/>
        </p:nvSpPr>
        <p:spPr>
          <a:xfrm>
            <a:off x="4502324" y="2638793"/>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630 ÷ 1/9 =</a:t>
            </a:r>
            <a:r>
              <a:rPr lang="en-GB" sz="1800">
                <a:solidFill>
                  <a:schemeClr val="dk1"/>
                </a:solidFill>
                <a:latin typeface="Calibri"/>
                <a:ea typeface="Calibri"/>
                <a:cs typeface="Calibri"/>
                <a:sym typeface="Calibri"/>
              </a:rPr>
              <a:t>	</a:t>
            </a:r>
            <a:endParaRPr/>
          </a:p>
        </p:txBody>
      </p:sp>
      <p:sp>
        <p:nvSpPr>
          <p:cNvPr id="257" name="Google Shape;257;p21"/>
          <p:cNvSpPr/>
          <p:nvPr/>
        </p:nvSpPr>
        <p:spPr>
          <a:xfrm>
            <a:off x="5364088" y="5745559"/>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1.28 × 100 = </a:t>
            </a:r>
            <a:r>
              <a:rPr lang="en-GB" sz="1800">
                <a:solidFill>
                  <a:schemeClr val="dk1"/>
                </a:solidFill>
                <a:latin typeface="Calibri"/>
                <a:ea typeface="Calibri"/>
                <a:cs typeface="Calibri"/>
                <a:sym typeface="Calibri"/>
              </a:rPr>
              <a:t>	</a:t>
            </a:r>
            <a:endParaRPr/>
          </a:p>
        </p:txBody>
      </p:sp>
      <p:sp>
        <p:nvSpPr>
          <p:cNvPr id="258" name="Google Shape;258;p21"/>
          <p:cNvSpPr/>
          <p:nvPr/>
        </p:nvSpPr>
        <p:spPr>
          <a:xfrm>
            <a:off x="5759624" y="1995587"/>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4</a:t>
            </a:r>
            <a:r>
              <a:rPr lang="en-GB" sz="2800" b="1" baseline="30000">
                <a:solidFill>
                  <a:schemeClr val="dk1"/>
                </a:solidFill>
                <a:latin typeface="Calibri"/>
                <a:ea typeface="Calibri"/>
                <a:cs typeface="Calibri"/>
                <a:sym typeface="Calibri"/>
              </a:rPr>
              <a:t>2 </a:t>
            </a:r>
            <a:r>
              <a:rPr lang="en-GB" sz="2800" b="1">
                <a:solidFill>
                  <a:schemeClr val="dk1"/>
                </a:solidFill>
                <a:latin typeface="Calibri"/>
                <a:ea typeface="Calibri"/>
                <a:cs typeface="Calibri"/>
                <a:sym typeface="Calibri"/>
              </a:rPr>
              <a:t>=	</a:t>
            </a:r>
            <a:endParaRPr/>
          </a:p>
        </p:txBody>
      </p:sp>
      <p:sp>
        <p:nvSpPr>
          <p:cNvPr id="259" name="Google Shape;259;p21"/>
          <p:cNvSpPr/>
          <p:nvPr/>
        </p:nvSpPr>
        <p:spPr>
          <a:xfrm>
            <a:off x="4139952" y="4834026"/>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100 × 100 = </a:t>
            </a:r>
            <a:r>
              <a:rPr lang="en-GB" sz="1800">
                <a:solidFill>
                  <a:schemeClr val="dk1"/>
                </a:solidFill>
                <a:latin typeface="Calibri"/>
                <a:ea typeface="Calibri"/>
                <a:cs typeface="Calibri"/>
                <a:sym typeface="Calibri"/>
              </a:rPr>
              <a:t>	</a:t>
            </a:r>
            <a:endParaRPr/>
          </a:p>
        </p:txBody>
      </p:sp>
      <p:sp>
        <p:nvSpPr>
          <p:cNvPr id="260" name="Google Shape;260;p21"/>
          <p:cNvSpPr/>
          <p:nvPr/>
        </p:nvSpPr>
        <p:spPr>
          <a:xfrm>
            <a:off x="719183" y="2637271"/>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1,440 ÷ 12 =</a:t>
            </a:r>
            <a:r>
              <a:rPr lang="en-GB" sz="1800">
                <a:solidFill>
                  <a:schemeClr val="dk1"/>
                </a:solidFill>
                <a:latin typeface="Calibri"/>
                <a:ea typeface="Calibri"/>
                <a:cs typeface="Calibri"/>
                <a:sym typeface="Calibri"/>
              </a:rPr>
              <a:t>	</a:t>
            </a:r>
            <a:endParaRPr/>
          </a:p>
        </p:txBody>
      </p:sp>
      <p:sp>
        <p:nvSpPr>
          <p:cNvPr id="261" name="Google Shape;261;p21"/>
          <p:cNvSpPr/>
          <p:nvPr/>
        </p:nvSpPr>
        <p:spPr>
          <a:xfrm>
            <a:off x="6156176" y="3220955"/>
            <a:ext cx="4572000" cy="80021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800" b="1">
                <a:solidFill>
                  <a:schemeClr val="dk1"/>
                </a:solidFill>
                <a:latin typeface="Calibri"/>
                <a:ea typeface="Calibri"/>
                <a:cs typeface="Calibri"/>
                <a:sym typeface="Calibri"/>
              </a:rPr>
              <a:t>86% of £324 =</a:t>
            </a:r>
            <a:r>
              <a:rPr lang="en-GB" sz="1800">
                <a:solidFill>
                  <a:schemeClr val="dk1"/>
                </a:solidFill>
                <a:latin typeface="Calibri"/>
                <a:ea typeface="Calibri"/>
                <a:cs typeface="Calibri"/>
                <a:sym typeface="Calibri"/>
              </a:rPr>
              <a:t>	</a:t>
            </a:r>
            <a:endParaRPr/>
          </a:p>
        </p:txBody>
      </p:sp>
      <p:pic>
        <p:nvPicPr>
          <p:cNvPr id="262" name="Google Shape;262;p21"/>
          <p:cNvPicPr preferRelativeResize="0"/>
          <p:nvPr/>
        </p:nvPicPr>
        <p:blipFill rotWithShape="1">
          <a:blip r:embed="rId4">
            <a:alphaModFix/>
          </a:blip>
          <a:srcRect l="16103" t="34610" r="73718" b="53882"/>
          <a:stretch/>
        </p:blipFill>
        <p:spPr>
          <a:xfrm>
            <a:off x="7029554" y="1744218"/>
            <a:ext cx="1241067" cy="87688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sp>
        <p:nvSpPr>
          <p:cNvPr id="267" name="Google Shape;267;p22"/>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8" name="Google Shape;268;p22"/>
          <p:cNvPicPr preferRelativeResize="0"/>
          <p:nvPr/>
        </p:nvPicPr>
        <p:blipFill rotWithShape="1">
          <a:blip r:embed="rId3">
            <a:alphaModFix/>
          </a:blip>
          <a:srcRect l="31103" t="18883" r="29962" b="18646"/>
          <a:stretch/>
        </p:blipFill>
        <p:spPr>
          <a:xfrm>
            <a:off x="875219" y="1722833"/>
            <a:ext cx="2166919" cy="2435929"/>
          </a:xfrm>
          <a:prstGeom prst="rect">
            <a:avLst/>
          </a:prstGeom>
          <a:noFill/>
          <a:ln>
            <a:noFill/>
          </a:ln>
        </p:spPr>
      </p:pic>
      <p:sp>
        <p:nvSpPr>
          <p:cNvPr id="269" name="Google Shape;269;p22"/>
          <p:cNvSpPr txBox="1">
            <a:spLocks noGrp="1"/>
          </p:cNvSpPr>
          <p:nvPr>
            <p:ph type="title"/>
          </p:nvPr>
        </p:nvSpPr>
        <p:spPr>
          <a:xfrm>
            <a:off x="1534838" y="274638"/>
            <a:ext cx="7151962"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Sample KS2 maths reasoning questions</a:t>
            </a:r>
            <a:endParaRPr/>
          </a:p>
        </p:txBody>
      </p:sp>
      <p:pic>
        <p:nvPicPr>
          <p:cNvPr id="5" name="Google Shape;283;p24"/>
          <p:cNvPicPr preferRelativeResize="0"/>
          <p:nvPr/>
        </p:nvPicPr>
        <p:blipFill rotWithShape="1">
          <a:blip r:embed="rId4">
            <a:alphaModFix/>
          </a:blip>
          <a:srcRect l="36287" t="28059" r="35036" b="33488"/>
          <a:stretch/>
        </p:blipFill>
        <p:spPr>
          <a:xfrm>
            <a:off x="3142747" y="1668978"/>
            <a:ext cx="2501915" cy="2489784"/>
          </a:xfrm>
          <a:prstGeom prst="rect">
            <a:avLst/>
          </a:prstGeom>
          <a:noFill/>
          <a:ln>
            <a:noFill/>
          </a:ln>
        </p:spPr>
      </p:pic>
      <p:pic>
        <p:nvPicPr>
          <p:cNvPr id="6" name="Google Shape;290;p25"/>
          <p:cNvPicPr preferRelativeResize="0"/>
          <p:nvPr/>
        </p:nvPicPr>
        <p:blipFill rotWithShape="1">
          <a:blip r:embed="rId5">
            <a:alphaModFix/>
          </a:blip>
          <a:srcRect l="30772" t="35442" r="25000" b="27847"/>
          <a:stretch/>
        </p:blipFill>
        <p:spPr>
          <a:xfrm>
            <a:off x="805327" y="4281854"/>
            <a:ext cx="3186381" cy="1578785"/>
          </a:xfrm>
          <a:prstGeom prst="rect">
            <a:avLst/>
          </a:prstGeom>
          <a:noFill/>
          <a:ln>
            <a:noFill/>
          </a:ln>
        </p:spPr>
      </p:pic>
      <p:pic>
        <p:nvPicPr>
          <p:cNvPr id="7" name="Google Shape;297;p26"/>
          <p:cNvPicPr preferRelativeResize="0"/>
          <p:nvPr/>
        </p:nvPicPr>
        <p:blipFill rotWithShape="1">
          <a:blip r:embed="rId6">
            <a:alphaModFix/>
          </a:blip>
          <a:srcRect l="25918" t="21882" r="25992" b="20235"/>
          <a:stretch/>
        </p:blipFill>
        <p:spPr>
          <a:xfrm>
            <a:off x="5745271" y="1663968"/>
            <a:ext cx="3031794" cy="2494794"/>
          </a:xfrm>
          <a:prstGeom prst="rect">
            <a:avLst/>
          </a:prstGeom>
          <a:noFill/>
          <a:ln>
            <a:noFill/>
          </a:ln>
        </p:spPr>
      </p:pic>
      <p:pic>
        <p:nvPicPr>
          <p:cNvPr id="8" name="Google Shape;304;p27"/>
          <p:cNvPicPr preferRelativeResize="0"/>
          <p:nvPr/>
        </p:nvPicPr>
        <p:blipFill rotWithShape="1">
          <a:blip r:embed="rId7">
            <a:alphaModFix/>
          </a:blip>
          <a:srcRect l="12628" t="17602" r="7423" b="17809"/>
          <a:stretch/>
        </p:blipFill>
        <p:spPr>
          <a:xfrm>
            <a:off x="4294241" y="4281854"/>
            <a:ext cx="4079681" cy="219648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20"/>
          <p:cNvSpPr/>
          <p:nvPr/>
        </p:nvSpPr>
        <p:spPr>
          <a:xfrm>
            <a:off x="391752" y="1297017"/>
            <a:ext cx="8352928"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42" name="Google Shape;242;p20"/>
          <p:cNvSpPr txBox="1">
            <a:spLocks noGrp="1"/>
          </p:cNvSpPr>
          <p:nvPr>
            <p:ph type="title"/>
          </p:nvPr>
        </p:nvSpPr>
        <p:spPr>
          <a:xfrm>
            <a:off x="179512" y="268892"/>
            <a:ext cx="8229600" cy="1143000"/>
          </a:xfrm>
          <a:prstGeom prst="rect">
            <a:avLst/>
          </a:prstGeom>
          <a:noFill/>
          <a:ln>
            <a:noFill/>
          </a:ln>
        </p:spPr>
        <p:txBody>
          <a:bodyPr spcFirstLastPara="1" wrap="square" lIns="91425" tIns="45700" rIns="91425" bIns="45700" anchor="ctr" anchorCtr="0">
            <a:normAutofit/>
          </a:bodyPr>
          <a:lstStyle/>
          <a:p>
            <a:pPr marL="0" lvl="0" indent="0" algn="l" rtl="0">
              <a:spcBef>
                <a:spcPts val="0"/>
              </a:spcBef>
              <a:spcAft>
                <a:spcPts val="0"/>
              </a:spcAft>
              <a:buClr>
                <a:schemeClr val="dk1"/>
              </a:buClr>
              <a:buSzPts val="3600"/>
              <a:buFont typeface="Calibri"/>
              <a:buNone/>
            </a:pPr>
            <a:r>
              <a:rPr lang="en-GB" sz="3600" dirty="0"/>
              <a:t>	</a:t>
            </a:r>
            <a:r>
              <a:rPr lang="en-GB" sz="3600" dirty="0" smtClean="0"/>
              <a:t>Assessments at Droxford</a:t>
            </a:r>
            <a:endParaRPr dirty="0"/>
          </a:p>
        </p:txBody>
      </p:sp>
      <p:sp>
        <p:nvSpPr>
          <p:cNvPr id="243" name="Google Shape;243;p20"/>
          <p:cNvSpPr txBox="1">
            <a:spLocks noGrp="1"/>
          </p:cNvSpPr>
          <p:nvPr>
            <p:ph type="body" idx="1"/>
          </p:nvPr>
        </p:nvSpPr>
        <p:spPr>
          <a:xfrm>
            <a:off x="611560" y="1827797"/>
            <a:ext cx="7934563" cy="4281339"/>
          </a:xfrm>
          <a:prstGeom prst="rect">
            <a:avLst/>
          </a:prstGeom>
          <a:noFill/>
          <a:ln>
            <a:noFill/>
          </a:ln>
        </p:spPr>
        <p:txBody>
          <a:bodyPr spcFirstLastPara="1" wrap="square" lIns="91425" tIns="45700" rIns="91425" bIns="45700" anchor="t" anchorCtr="0">
            <a:normAutofit/>
          </a:bodyPr>
          <a:lstStyle/>
          <a:p>
            <a:pPr marL="0" lvl="0" indent="0" algn="l" rtl="0">
              <a:spcBef>
                <a:spcPts val="0"/>
              </a:spcBef>
              <a:spcAft>
                <a:spcPts val="0"/>
              </a:spcAft>
              <a:buClr>
                <a:schemeClr val="lt1"/>
              </a:buClr>
              <a:buSzPct val="100000"/>
              <a:buNone/>
            </a:pPr>
            <a:r>
              <a:rPr lang="en-GB" dirty="0" smtClean="0">
                <a:solidFill>
                  <a:schemeClr val="lt1"/>
                </a:solidFill>
              </a:rPr>
              <a:t>Every year, children will sit assessments in the Spring and Summer Terms.</a:t>
            </a:r>
          </a:p>
          <a:p>
            <a:pPr marL="0" lvl="0" indent="0" algn="l" rtl="0">
              <a:spcBef>
                <a:spcPts val="0"/>
              </a:spcBef>
              <a:spcAft>
                <a:spcPts val="0"/>
              </a:spcAft>
              <a:buClr>
                <a:schemeClr val="lt1"/>
              </a:buClr>
              <a:buSzPct val="100000"/>
              <a:buNone/>
            </a:pPr>
            <a:endParaRPr lang="en-GB" dirty="0">
              <a:solidFill>
                <a:schemeClr val="lt1"/>
              </a:solidFill>
            </a:endParaRPr>
          </a:p>
          <a:p>
            <a:pPr marL="0" lvl="0" indent="0" algn="l" rtl="0">
              <a:spcBef>
                <a:spcPts val="0"/>
              </a:spcBef>
              <a:spcAft>
                <a:spcPts val="0"/>
              </a:spcAft>
              <a:buClr>
                <a:schemeClr val="lt1"/>
              </a:buClr>
              <a:buSzPct val="100000"/>
              <a:buNone/>
            </a:pPr>
            <a:r>
              <a:rPr lang="en-GB" dirty="0" smtClean="0">
                <a:solidFill>
                  <a:schemeClr val="lt1"/>
                </a:solidFill>
              </a:rPr>
              <a:t>These will be used partially for summative assessments (Reports) but also as formative assessment tools.</a:t>
            </a:r>
            <a:endParaRPr dirty="0"/>
          </a:p>
          <a:p>
            <a:pPr marL="342900" lvl="0" indent="-200660" algn="l" rtl="0">
              <a:spcBef>
                <a:spcPts val="448"/>
              </a:spcBef>
              <a:spcAft>
                <a:spcPts val="0"/>
              </a:spcAft>
              <a:buClr>
                <a:schemeClr val="dk1"/>
              </a:buClr>
              <a:buSzPct val="100000"/>
              <a:buNone/>
            </a:pPr>
            <a:endParaRPr dirty="0">
              <a:solidFill>
                <a:schemeClr val="lt1"/>
              </a:solidFill>
            </a:endParaRPr>
          </a:p>
          <a:p>
            <a:pPr marL="342900" lvl="0" indent="-200660" algn="l" rtl="0">
              <a:spcBef>
                <a:spcPts val="448"/>
              </a:spcBef>
              <a:spcAft>
                <a:spcPts val="0"/>
              </a:spcAft>
              <a:buClr>
                <a:schemeClr val="dk1"/>
              </a:buClr>
              <a:buSzPct val="100000"/>
              <a:buNone/>
            </a:pPr>
            <a:endParaRPr dirty="0">
              <a:solidFill>
                <a:schemeClr val="lt1"/>
              </a:solidFill>
            </a:endParaRPr>
          </a:p>
        </p:txBody>
      </p:sp>
    </p:spTree>
    <p:extLst>
      <p:ext uri="{BB962C8B-B14F-4D97-AF65-F5344CB8AC3E}">
        <p14:creationId xmlns:p14="http://schemas.microsoft.com/office/powerpoint/2010/main" val="1865020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30"/>
          <p:cNvSpPr/>
          <p:nvPr/>
        </p:nvSpPr>
        <p:spPr>
          <a:xfrm>
            <a:off x="585183" y="1388724"/>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4" name="Google Shape;324;p30"/>
          <p:cNvSpPr txBox="1">
            <a:spLocks noGrp="1"/>
          </p:cNvSpPr>
          <p:nvPr>
            <p:ph type="title"/>
          </p:nvPr>
        </p:nvSpPr>
        <p:spPr>
          <a:xfrm>
            <a:off x="1403648" y="453527"/>
            <a:ext cx="6707088"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Year 4 Times Table ‘Check’</a:t>
            </a:r>
            <a:br>
              <a:rPr lang="en-GB" sz="3200"/>
            </a:br>
            <a:endParaRPr sz="3200"/>
          </a:p>
        </p:txBody>
      </p:sp>
      <p:sp>
        <p:nvSpPr>
          <p:cNvPr id="325" name="Google Shape;325;p30"/>
          <p:cNvSpPr txBox="1"/>
          <p:nvPr/>
        </p:nvSpPr>
        <p:spPr>
          <a:xfrm>
            <a:off x="996612" y="1596527"/>
            <a:ext cx="7273754" cy="341627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smtClean="0">
                <a:solidFill>
                  <a:schemeClr val="lt1"/>
                </a:solidFill>
                <a:latin typeface="Calibri"/>
                <a:ea typeface="Calibri"/>
                <a:cs typeface="Calibri"/>
                <a:sym typeface="Calibri"/>
              </a:rPr>
              <a:t>Children </a:t>
            </a:r>
            <a:r>
              <a:rPr lang="en-GB" sz="1800" dirty="0">
                <a:solidFill>
                  <a:schemeClr val="lt1"/>
                </a:solidFill>
                <a:latin typeface="Calibri"/>
                <a:ea typeface="Calibri"/>
                <a:cs typeface="Calibri"/>
                <a:sym typeface="Calibri"/>
              </a:rPr>
              <a:t>in year 4 will be required to take part in a times table check in the summer </a:t>
            </a:r>
            <a:r>
              <a:rPr lang="en-GB" sz="1800" dirty="0" smtClean="0">
                <a:solidFill>
                  <a:schemeClr val="lt1"/>
                </a:solidFill>
                <a:latin typeface="Calibri"/>
                <a:ea typeface="Calibri"/>
                <a:cs typeface="Calibri"/>
                <a:sym typeface="Calibri"/>
              </a:rPr>
              <a:t>term – this is to check whether they can rapidly recall all of their times tables (to x12).</a:t>
            </a: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It will be an online test: each question will be displayed for 5 seconds on the screen and children will be required to type in the answer. It will then move on to the next question (children will not be able to return to a question if they miss it out).</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TT </a:t>
            </a:r>
            <a:r>
              <a:rPr lang="en-GB" sz="1800" dirty="0" err="1" smtClean="0">
                <a:solidFill>
                  <a:schemeClr val="lt1"/>
                </a:solidFill>
                <a:latin typeface="Calibri"/>
                <a:ea typeface="Calibri"/>
                <a:cs typeface="Calibri"/>
                <a:sym typeface="Calibri"/>
              </a:rPr>
              <a:t>Rockstars</a:t>
            </a:r>
            <a:r>
              <a:rPr lang="en-GB" sz="1800" dirty="0" smtClean="0">
                <a:solidFill>
                  <a:schemeClr val="lt1"/>
                </a:solidFill>
                <a:latin typeface="Calibri"/>
                <a:ea typeface="Calibri"/>
                <a:cs typeface="Calibri"/>
                <a:sym typeface="Calibri"/>
              </a:rPr>
              <a:t>:</a:t>
            </a:r>
          </a:p>
          <a:p>
            <a:pPr marL="0" marR="0" lvl="0" indent="0" algn="l" rtl="0">
              <a:spcBef>
                <a:spcPts val="0"/>
              </a:spcBef>
              <a:spcAft>
                <a:spcPts val="0"/>
              </a:spcAft>
              <a:buNone/>
            </a:pPr>
            <a:r>
              <a:rPr lang="en-GB" sz="1800" dirty="0" smtClean="0">
                <a:solidFill>
                  <a:schemeClr val="lt1"/>
                </a:solidFill>
                <a:latin typeface="Calibri"/>
                <a:ea typeface="Calibri"/>
                <a:cs typeface="Calibri"/>
                <a:sym typeface="Calibri"/>
              </a:rPr>
              <a:t>Use ‘Sound </a:t>
            </a:r>
            <a:r>
              <a:rPr lang="en-GB" sz="1800" dirty="0">
                <a:solidFill>
                  <a:schemeClr val="lt1"/>
                </a:solidFill>
                <a:latin typeface="Calibri"/>
                <a:ea typeface="Calibri"/>
                <a:cs typeface="Calibri"/>
                <a:sym typeface="Calibri"/>
              </a:rPr>
              <a:t>Check’ mode which will</a:t>
            </a:r>
            <a:endParaRPr dirty="0"/>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replicate this set up.</a:t>
            </a:r>
            <a:endParaRPr dirty="0"/>
          </a:p>
        </p:txBody>
      </p:sp>
      <p:pic>
        <p:nvPicPr>
          <p:cNvPr id="326" name="Google Shape;326;p30"/>
          <p:cNvPicPr preferRelativeResize="0"/>
          <p:nvPr/>
        </p:nvPicPr>
        <p:blipFill rotWithShape="1">
          <a:blip r:embed="rId3">
            <a:alphaModFix/>
          </a:blip>
          <a:srcRect/>
          <a:stretch/>
        </p:blipFill>
        <p:spPr>
          <a:xfrm>
            <a:off x="4499783" y="3943565"/>
            <a:ext cx="3960440" cy="166325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sp>
        <p:nvSpPr>
          <p:cNvPr id="331" name="Google Shape;331;p31"/>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2" name="Google Shape;332;p31"/>
          <p:cNvSpPr txBox="1">
            <a:spLocks noGrp="1"/>
          </p:cNvSpPr>
          <p:nvPr>
            <p:ph type="title"/>
          </p:nvPr>
        </p:nvSpPr>
        <p:spPr>
          <a:xfrm>
            <a:off x="1403648" y="453527"/>
            <a:ext cx="6707088"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Progression in Times Tables Document</a:t>
            </a:r>
            <a:br>
              <a:rPr lang="en-GB" sz="3200"/>
            </a:br>
            <a:endParaRPr sz="3200"/>
          </a:p>
        </p:txBody>
      </p:sp>
      <p:sp>
        <p:nvSpPr>
          <p:cNvPr id="333" name="Google Shape;333;p31"/>
          <p:cNvSpPr txBox="1"/>
          <p:nvPr/>
        </p:nvSpPr>
        <p:spPr>
          <a:xfrm>
            <a:off x="996612" y="1596527"/>
            <a:ext cx="727375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pic>
        <p:nvPicPr>
          <p:cNvPr id="334" name="Google Shape;334;p31"/>
          <p:cNvPicPr preferRelativeResize="0"/>
          <p:nvPr/>
        </p:nvPicPr>
        <p:blipFill rotWithShape="1">
          <a:blip r:embed="rId3">
            <a:alphaModFix/>
          </a:blip>
          <a:srcRect/>
          <a:stretch/>
        </p:blipFill>
        <p:spPr>
          <a:xfrm>
            <a:off x="1524570" y="1596527"/>
            <a:ext cx="6238875" cy="42005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p32"/>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0" name="Google Shape;340;p32"/>
          <p:cNvSpPr txBox="1">
            <a:spLocks noGrp="1"/>
          </p:cNvSpPr>
          <p:nvPr>
            <p:ph type="title"/>
          </p:nvPr>
        </p:nvSpPr>
        <p:spPr>
          <a:xfrm>
            <a:off x="1538266" y="465212"/>
            <a:ext cx="6707088"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a:t>5. How to support your child with maths</a:t>
            </a:r>
            <a:br>
              <a:rPr lang="en-GB"/>
            </a:br>
            <a:endParaRPr/>
          </a:p>
        </p:txBody>
      </p:sp>
      <p:pic>
        <p:nvPicPr>
          <p:cNvPr id="341" name="Google Shape;341;p32"/>
          <p:cNvPicPr preferRelativeResize="0"/>
          <p:nvPr/>
        </p:nvPicPr>
        <p:blipFill rotWithShape="1">
          <a:blip r:embed="rId3">
            <a:alphaModFix/>
          </a:blip>
          <a:srcRect l="8229" t="23019" r="54355" b="9669"/>
          <a:stretch/>
        </p:blipFill>
        <p:spPr>
          <a:xfrm>
            <a:off x="2339752" y="1556790"/>
            <a:ext cx="4248472" cy="4297031"/>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33"/>
          <p:cNvSpPr/>
          <p:nvPr/>
        </p:nvSpPr>
        <p:spPr>
          <a:xfrm>
            <a:off x="611560" y="1844824"/>
            <a:ext cx="8064896" cy="4356020"/>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47" name="Google Shape;347;p33"/>
          <p:cNvSpPr txBox="1">
            <a:spLocks noGrp="1"/>
          </p:cNvSpPr>
          <p:nvPr>
            <p:ph type="title"/>
          </p:nvPr>
        </p:nvSpPr>
        <p:spPr>
          <a:xfrm>
            <a:off x="1538266" y="465212"/>
            <a:ext cx="6707088" cy="11430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alibri"/>
              <a:buNone/>
            </a:pPr>
            <a:r>
              <a:rPr lang="en-GB"/>
              <a:t>How to support your child with Maths</a:t>
            </a:r>
            <a:br>
              <a:rPr lang="en-GB"/>
            </a:br>
            <a:endParaRPr/>
          </a:p>
        </p:txBody>
      </p:sp>
      <p:sp>
        <p:nvSpPr>
          <p:cNvPr id="348" name="Google Shape;348;p33"/>
          <p:cNvSpPr/>
          <p:nvPr/>
        </p:nvSpPr>
        <p:spPr>
          <a:xfrm>
            <a:off x="1124481" y="1844824"/>
            <a:ext cx="7039053" cy="29546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dirty="0">
                <a:solidFill>
                  <a:schemeClr val="lt1"/>
                </a:solidFill>
                <a:latin typeface="Calibri"/>
                <a:ea typeface="Calibri"/>
                <a:cs typeface="Calibri"/>
                <a:sym typeface="Calibri"/>
              </a:rPr>
              <a:t>Homework</a:t>
            </a:r>
            <a:endParaRPr sz="2400" dirty="0">
              <a:solidFill>
                <a:schemeClr val="lt1"/>
              </a:solidFill>
              <a:latin typeface="Calibri"/>
              <a:ea typeface="Calibri"/>
              <a:cs typeface="Calibri"/>
              <a:sym typeface="Calibri"/>
            </a:endParaRP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r>
              <a:rPr lang="en-GB" sz="1800" dirty="0">
                <a:solidFill>
                  <a:schemeClr val="lt1"/>
                </a:solidFill>
                <a:latin typeface="Calibri"/>
                <a:ea typeface="Calibri"/>
                <a:cs typeface="Calibri"/>
                <a:sym typeface="Calibri"/>
              </a:rPr>
              <a:t>Please continue to help your children with their homework – taking time to sit down with your children helps to demonstrate the importance of learning!</a:t>
            </a:r>
            <a:endParaRPr dirty="0"/>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a:p>
            <a:pPr marL="0" marR="0" lvl="0" indent="0" algn="l"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sp>
        <p:nvSpPr>
          <p:cNvPr id="354" name="Google Shape;354;p34"/>
          <p:cNvSpPr/>
          <p:nvPr/>
        </p:nvSpPr>
        <p:spPr>
          <a:xfrm>
            <a:off x="611560" y="1388725"/>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5" name="Google Shape;355;p34"/>
          <p:cNvSpPr txBox="1">
            <a:spLocks noGrp="1"/>
          </p:cNvSpPr>
          <p:nvPr>
            <p:ph type="title"/>
          </p:nvPr>
        </p:nvSpPr>
        <p:spPr>
          <a:xfrm>
            <a:off x="1538266" y="465212"/>
            <a:ext cx="6707088"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dk1"/>
              </a:buClr>
              <a:buSzPts val="3200"/>
              <a:buFont typeface="Calibri"/>
              <a:buNone/>
            </a:pPr>
            <a:r>
              <a:rPr lang="en-GB" sz="3200"/>
              <a:t>How to support your child with maths</a:t>
            </a:r>
            <a:br>
              <a:rPr lang="en-GB" sz="3200"/>
            </a:br>
            <a:endParaRPr sz="3200"/>
          </a:p>
        </p:txBody>
      </p:sp>
      <p:pic>
        <p:nvPicPr>
          <p:cNvPr id="356" name="Google Shape;356;p34"/>
          <p:cNvPicPr preferRelativeResize="0"/>
          <p:nvPr/>
        </p:nvPicPr>
        <p:blipFill rotWithShape="1">
          <a:blip r:embed="rId3">
            <a:alphaModFix/>
          </a:blip>
          <a:srcRect/>
          <a:stretch/>
        </p:blipFill>
        <p:spPr>
          <a:xfrm>
            <a:off x="1403647" y="1484784"/>
            <a:ext cx="3546421" cy="2990501"/>
          </a:xfrm>
          <a:prstGeom prst="rect">
            <a:avLst/>
          </a:prstGeom>
          <a:noFill/>
          <a:ln>
            <a:noFill/>
          </a:ln>
        </p:spPr>
      </p:pic>
      <p:pic>
        <p:nvPicPr>
          <p:cNvPr id="5" name="Picture 4"/>
          <p:cNvPicPr>
            <a:picLocks noChangeAspect="1"/>
          </p:cNvPicPr>
          <p:nvPr/>
        </p:nvPicPr>
        <p:blipFill>
          <a:blip r:embed="rId4"/>
          <a:stretch>
            <a:fillRect/>
          </a:stretch>
        </p:blipFill>
        <p:spPr>
          <a:xfrm>
            <a:off x="5309558" y="3095096"/>
            <a:ext cx="2667554" cy="258229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38"/>
          <p:cNvSpPr/>
          <p:nvPr/>
        </p:nvSpPr>
        <p:spPr>
          <a:xfrm>
            <a:off x="655522" y="1283217"/>
            <a:ext cx="8064896" cy="4812119"/>
          </a:xfrm>
          <a:prstGeom prst="roundRect">
            <a:avLst>
              <a:gd name="adj" fmla="val 16667"/>
            </a:avLst>
          </a:prstGeom>
          <a:solidFill>
            <a:srgbClr val="00004E"/>
          </a:solidFill>
          <a:ln w="9525" cap="flat" cmpd="sng">
            <a:solidFill>
              <a:schemeClr val="dk1"/>
            </a:solidFill>
            <a:prstDash val="solid"/>
            <a:round/>
            <a:headEnd type="none" w="sm" len="sm"/>
            <a:tailEnd type="none" w="sm" len="sm"/>
          </a:ln>
        </p:spPr>
        <p:txBody>
          <a:bodyPr spcFirstLastPara="1" wrap="square" lIns="36575" tIns="36575" rIns="36575" bIns="36575"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2" name="Google Shape;362;p38"/>
          <p:cNvSpPr txBox="1">
            <a:spLocks noGrp="1"/>
          </p:cNvSpPr>
          <p:nvPr>
            <p:ph type="title"/>
          </p:nvPr>
        </p:nvSpPr>
        <p:spPr>
          <a:xfrm>
            <a:off x="1534850" y="2924957"/>
            <a:ext cx="7028858" cy="2469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lt1"/>
              </a:buClr>
              <a:buSzPts val="4400"/>
              <a:buFont typeface="Calibri"/>
              <a:buNone/>
            </a:pPr>
            <a:r>
              <a:rPr lang="en-GB" dirty="0">
                <a:solidFill>
                  <a:schemeClr val="lt1"/>
                </a:solidFill>
              </a:rPr>
              <a:t>Questions ? </a:t>
            </a:r>
            <a:endParaRPr dirty="0">
              <a:solidFill>
                <a:schemeClr val="lt1"/>
              </a:solidFill>
            </a:endParaRPr>
          </a:p>
          <a:p>
            <a:pPr marL="0" lvl="0" indent="0" algn="ctr" rtl="0">
              <a:spcBef>
                <a:spcPts val="0"/>
              </a:spcBef>
              <a:spcAft>
                <a:spcPts val="0"/>
              </a:spcAft>
              <a:buClr>
                <a:schemeClr val="lt1"/>
              </a:buClr>
              <a:buSzPts val="4400"/>
              <a:buFont typeface="Calibri"/>
              <a:buNone/>
            </a:pPr>
            <a:r>
              <a:rPr lang="en-GB" sz="3511" u="sng" dirty="0" smtClean="0">
                <a:solidFill>
                  <a:schemeClr val="hlink"/>
                </a:solidFill>
                <a:hlinkClick r:id="rId3"/>
              </a:rPr>
              <a:t>adminoffice@droxford.hants.sch.uk</a:t>
            </a:r>
            <a:r>
              <a:rPr lang="en-GB" sz="3511" u="sng" dirty="0" smtClean="0">
                <a:solidFill>
                  <a:schemeClr val="hlink"/>
                </a:solidFill>
              </a:rPr>
              <a:t/>
            </a:r>
            <a:br>
              <a:rPr lang="en-GB" sz="3511" u="sng" dirty="0" smtClean="0">
                <a:solidFill>
                  <a:schemeClr val="hlink"/>
                </a:solidFill>
              </a:rPr>
            </a:br>
            <a:r>
              <a:rPr lang="en-GB" sz="3511" u="sng" dirty="0" smtClean="0">
                <a:solidFill>
                  <a:schemeClr val="hlink"/>
                </a:solidFill>
              </a:rPr>
              <a:t>J.Smith@Droxford.hants.sch.uk</a:t>
            </a:r>
            <a:endParaRPr sz="3511" dirty="0">
              <a:solidFill>
                <a:schemeClr val="lt1"/>
              </a:solidFill>
            </a:endParaRPr>
          </a:p>
          <a:p>
            <a:pPr marL="0" lvl="0" indent="0" algn="ctr" rtl="0">
              <a:spcBef>
                <a:spcPts val="0"/>
              </a:spcBef>
              <a:spcAft>
                <a:spcPts val="0"/>
              </a:spcAft>
              <a:buClr>
                <a:schemeClr val="lt1"/>
              </a:buClr>
              <a:buSzPts val="4400"/>
              <a:buFont typeface="Calibri"/>
              <a:buNone/>
            </a:pPr>
            <a:r>
              <a:rPr lang="en-GB" sz="3511" dirty="0">
                <a:solidFill>
                  <a:schemeClr val="lt1"/>
                </a:solidFill>
              </a:rPr>
              <a:t>or contact your class teacher</a:t>
            </a:r>
            <a:endParaRPr sz="3511" dirty="0">
              <a:solidFill>
                <a:schemeClr val="lt1"/>
              </a:solidFill>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242</TotalTime>
  <Words>826</Words>
  <Application>Microsoft Office PowerPoint</Application>
  <PresentationFormat>On-screen Show (4:3)</PresentationFormat>
  <Paragraphs>158</Paragraphs>
  <Slides>27</Slides>
  <Notes>27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27</vt:i4>
      </vt:variant>
    </vt:vector>
  </HeadingPairs>
  <TitlesOfParts>
    <vt:vector size="31" baseType="lpstr">
      <vt:lpstr>Arial</vt:lpstr>
      <vt:lpstr>Calibri</vt:lpstr>
      <vt:lpstr>Noto Sans Symbols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Videos </vt:lpstr>
      <vt:lpstr>Mathematical Knowledge Handouts </vt:lpstr>
      <vt:lpstr>Policies and Handouts</vt:lpstr>
      <vt:lpstr> Assessments: at the End of Year 6</vt:lpstr>
      <vt:lpstr>Sample KS2 maths arithmetic questions</vt:lpstr>
      <vt:lpstr>Sample KS2 maths reasoning questions</vt:lpstr>
      <vt:lpstr> Assessments at Droxford</vt:lpstr>
      <vt:lpstr>Year 4 Times Table ‘Check’ </vt:lpstr>
      <vt:lpstr>Progression in Times Tables Document </vt:lpstr>
      <vt:lpstr>5. How to support your child with maths </vt:lpstr>
      <vt:lpstr>How to support your child with Maths </vt:lpstr>
      <vt:lpstr>How to support your child with maths </vt:lpstr>
      <vt:lpstr>Questions ?  adminoffice@droxford.hants.sch.uk J.Smith@Droxford.hants.sch.uk or contact your class teacher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Droxford Junior School</dc:creator>
  <cp:lastModifiedBy>Jennifer Smith</cp:lastModifiedBy>
  <cp:revision>15</cp:revision>
  <dcterms:created xsi:type="dcterms:W3CDTF">2015-10-05T14:54:19Z</dcterms:created>
  <dcterms:modified xsi:type="dcterms:W3CDTF">2023-03-24T08:35:32Z</dcterms:modified>
</cp:coreProperties>
</file>